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handoutMasterIdLst>
    <p:handoutMasterId r:id="rId24"/>
  </p:handoutMasterIdLst>
  <p:sldIdLst>
    <p:sldId id="256" r:id="rId2"/>
    <p:sldId id="282" r:id="rId3"/>
    <p:sldId id="258" r:id="rId4"/>
    <p:sldId id="257" r:id="rId5"/>
    <p:sldId id="278" r:id="rId6"/>
    <p:sldId id="284" r:id="rId7"/>
    <p:sldId id="283" r:id="rId8"/>
    <p:sldId id="270" r:id="rId9"/>
    <p:sldId id="266" r:id="rId10"/>
    <p:sldId id="267" r:id="rId11"/>
    <p:sldId id="268" r:id="rId12"/>
    <p:sldId id="269" r:id="rId13"/>
    <p:sldId id="273" r:id="rId14"/>
    <p:sldId id="281" r:id="rId15"/>
    <p:sldId id="264" r:id="rId16"/>
    <p:sldId id="280" r:id="rId17"/>
    <p:sldId id="276" r:id="rId18"/>
    <p:sldId id="277" r:id="rId19"/>
    <p:sldId id="275" r:id="rId20"/>
    <p:sldId id="274" r:id="rId21"/>
    <p:sldId id="271" r:id="rId22"/>
    <p:sldId id="272" r:id="rId23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2A2AC15-45E9-4FEA-BC1B-2458FBE55FFF}">
          <p14:sldIdLst>
            <p14:sldId id="256"/>
            <p14:sldId id="282"/>
          </p14:sldIdLst>
        </p14:section>
        <p14:section name="Contexte" id="{F3F0DDCF-81F9-45A2-85CD-3138D7723716}">
          <p14:sldIdLst>
            <p14:sldId id="258"/>
            <p14:sldId id="257"/>
            <p14:sldId id="278"/>
            <p14:sldId id="284"/>
            <p14:sldId id="283"/>
          </p14:sldIdLst>
        </p14:section>
        <p14:section name="État des lieux" id="{A046E19F-6506-40F6-ACE4-ECFB0110B73F}">
          <p14:sldIdLst>
            <p14:sldId id="270"/>
            <p14:sldId id="266"/>
            <p14:sldId id="267"/>
            <p14:sldId id="268"/>
            <p14:sldId id="269"/>
          </p14:sldIdLst>
        </p14:section>
        <p14:section name="Section sans titre" id="{B92D1123-370B-4E44-8F19-2590B3A1D3C2}">
          <p14:sldIdLst>
            <p14:sldId id="273"/>
            <p14:sldId id="281"/>
            <p14:sldId id="264"/>
            <p14:sldId id="280"/>
            <p14:sldId id="276"/>
            <p14:sldId id="277"/>
            <p14:sldId id="275"/>
            <p14:sldId id="274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5C5"/>
    <a:srgbClr val="CEDEB4"/>
    <a:srgbClr val="B5CD8D"/>
    <a:srgbClr val="9ABB63"/>
    <a:srgbClr val="FFFFFF"/>
    <a:srgbClr val="6F9D20"/>
    <a:srgbClr val="F1D64B"/>
    <a:srgbClr val="2B2E83"/>
    <a:srgbClr val="1774B7"/>
    <a:srgbClr val="0F7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3" autoAdjust="0"/>
  </p:normalViewPr>
  <p:slideViewPr>
    <p:cSldViewPr>
      <p:cViewPr varScale="1">
        <p:scale>
          <a:sx n="109" d="100"/>
          <a:sy n="109" d="100"/>
        </p:scale>
        <p:origin x="101" y="2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3C7B3-5B01-41AF-BD4F-EFC3B4936CA6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7775-4587-450A-A8E3-5F007B0A98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955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7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74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04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ccue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399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itre">
    <p:bg>
      <p:bgPr>
        <a:solidFill>
          <a:srgbClr val="6F9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-20538"/>
            <a:ext cx="1304925" cy="20764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4820"/>
            <a:ext cx="1080000" cy="447225"/>
          </a:xfrm>
          <a:prstGeom prst="rect">
            <a:avLst/>
          </a:prstGeom>
        </p:spPr>
      </p:pic>
      <p:sp>
        <p:nvSpPr>
          <p:cNvPr id="6" name="Espace réservé du numéro de diapositive 3"/>
          <p:cNvSpPr txBox="1">
            <a:spLocks/>
          </p:cNvSpPr>
          <p:nvPr userDrawn="1"/>
        </p:nvSpPr>
        <p:spPr>
          <a:xfrm>
            <a:off x="7884368" y="4626621"/>
            <a:ext cx="1123727" cy="24938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B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 userDrawn="1"/>
        </p:nvSpPr>
        <p:spPr>
          <a:xfrm>
            <a:off x="1850301" y="4890278"/>
            <a:ext cx="4136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DIMITRI SZABO / </a:t>
            </a:r>
            <a:r>
              <a:rPr lang="fr-FR" sz="900" b="1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JOUNRNÉES NATIONALES DE LA SCIENCE OUVERTE</a:t>
            </a:r>
            <a:endParaRPr lang="fr-FR" sz="900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Texte 7"/>
          <p:cNvSpPr txBox="1"/>
          <p:nvPr userDrawn="1"/>
        </p:nvSpPr>
        <p:spPr>
          <a:xfrm>
            <a:off x="7115623" y="4876586"/>
            <a:ext cx="1904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 / 11 / 2019</a:t>
            </a:r>
            <a:endParaRPr lang="fr-FR" sz="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2" y="4826541"/>
            <a:ext cx="627117" cy="2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ou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 userDrawn="1"/>
        </p:nvGrpSpPr>
        <p:grpSpPr>
          <a:xfrm>
            <a:off x="0" y="4405899"/>
            <a:ext cx="9144000" cy="737601"/>
            <a:chOff x="0" y="6120399"/>
            <a:chExt cx="9144000" cy="737601"/>
          </a:xfrm>
        </p:grpSpPr>
        <p:sp>
          <p:nvSpPr>
            <p:cNvPr id="13" name="Rectangle 12"/>
            <p:cNvSpPr/>
            <p:nvPr/>
          </p:nvSpPr>
          <p:spPr>
            <a:xfrm>
              <a:off x="0" y="6165304"/>
              <a:ext cx="9144000" cy="692696"/>
            </a:xfrm>
            <a:prstGeom prst="rect">
              <a:avLst/>
            </a:prstGeom>
            <a:solidFill>
              <a:srgbClr val="6F9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6309320"/>
              <a:ext cx="1080000" cy="44722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0" y="6120399"/>
              <a:ext cx="1403648" cy="45719"/>
            </a:xfrm>
            <a:prstGeom prst="rect">
              <a:avLst/>
            </a:prstGeom>
            <a:solidFill>
              <a:srgbClr val="C5D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-20538"/>
            <a:ext cx="1304925" cy="2076450"/>
          </a:xfrm>
          <a:prstGeom prst="rect">
            <a:avLst/>
          </a:prstGeom>
        </p:spPr>
      </p:pic>
      <p:sp>
        <p:nvSpPr>
          <p:cNvPr id="17" name="Espace réservé du numéro de diapositive 3"/>
          <p:cNvSpPr txBox="1">
            <a:spLocks/>
          </p:cNvSpPr>
          <p:nvPr userDrawn="1"/>
        </p:nvSpPr>
        <p:spPr>
          <a:xfrm>
            <a:off x="7884368" y="4626621"/>
            <a:ext cx="1123727" cy="24938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B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7115623" y="4876586"/>
            <a:ext cx="1904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 / 11 / 2019</a:t>
            </a:r>
            <a:endParaRPr lang="fr-FR" sz="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>
            <a:off x="1850301" y="4890278"/>
            <a:ext cx="4136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DIMITRI SZABO / </a:t>
            </a:r>
            <a:r>
              <a:rPr lang="fr-FR" sz="900" b="1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JOUNRNÉES NATIONALES DE LA SCIENCE OUVERTE</a:t>
            </a:r>
            <a:endParaRPr lang="fr-FR" sz="900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2" y="4826541"/>
            <a:ext cx="627117" cy="2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8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9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94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31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60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62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86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73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0C5C3-1E60-4DE0-9F74-D36A0A178771}" type="datetimeFigureOut">
              <a:rPr lang="fr-FR" smtClean="0"/>
              <a:t>19/11/2019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.0</a:t>
            </a:r>
            <a:fld id="{CF4668DC-857F-487D-BFFA-8C0CA5037977}" type="slidenum">
              <a:rPr lang="fr-BE" sz="16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r"/>
              <a:t>‹N°›</a:t>
            </a:fld>
            <a:endParaRPr lang="fr-B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4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ands-nectar-rds.org.au/fair-too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ands-nectar-rds.org.au/fair-too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ds-nectar-rds.org.au/fair-tool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eosc-pillar.eu/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dat.eu/b2saf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hyperlink" Target="https://www.pexels.com/photo/path-in-the-middle-of-vast-wheat-field-3183689/?utm_content=attributionCopyText&amp;utm_medium=referral&amp;utm_source=pexel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exels.com/@branimir-690645?utm_content=attributionCopyText&amp;utm_medium=referral&amp;utm_source=pexels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data.inra.fr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ands-nectar-rds.org.au/fair-tool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0"/>
          <a:stretch/>
        </p:blipFill>
        <p:spPr>
          <a:xfrm>
            <a:off x="0" y="0"/>
            <a:ext cx="9144000" cy="5092030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0" y="-80764"/>
            <a:ext cx="2771800" cy="2508498"/>
            <a:chOff x="0" y="-80764"/>
            <a:chExt cx="2771800" cy="2508498"/>
          </a:xfrm>
        </p:grpSpPr>
        <p:sp>
          <p:nvSpPr>
            <p:cNvPr id="15" name="Rectangle 14"/>
            <p:cNvSpPr/>
            <p:nvPr/>
          </p:nvSpPr>
          <p:spPr>
            <a:xfrm>
              <a:off x="0" y="1"/>
              <a:ext cx="2771800" cy="2427733"/>
            </a:xfrm>
            <a:prstGeom prst="rect">
              <a:avLst/>
            </a:prstGeom>
            <a:solidFill>
              <a:srgbClr val="6F9D20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-80764"/>
              <a:ext cx="1304925" cy="2076450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08" y="1377889"/>
              <a:ext cx="2160000" cy="894449"/>
            </a:xfrm>
            <a:prstGeom prst="rect">
              <a:avLst/>
            </a:prstGeom>
          </p:spPr>
        </p:pic>
      </p:grpSp>
      <p:sp>
        <p:nvSpPr>
          <p:cNvPr id="19" name="ZoneTexte 18"/>
          <p:cNvSpPr txBox="1"/>
          <p:nvPr/>
        </p:nvSpPr>
        <p:spPr>
          <a:xfrm>
            <a:off x="1475656" y="2579176"/>
            <a:ext cx="6480720" cy="107721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lvl="1"/>
            <a:r>
              <a:rPr lang="fr-FR" sz="32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DATAVERSE INRA </a:t>
            </a:r>
            <a:br>
              <a:rPr lang="fr-FR" sz="32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</a:br>
            <a:r>
              <a:rPr lang="fr-FR" sz="32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ET FAIRISATION</a:t>
            </a:r>
            <a:endParaRPr lang="fr-FR" sz="32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299196" y="4819129"/>
            <a:ext cx="4136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DIMITRI SZABO</a:t>
            </a:r>
            <a:endParaRPr lang="fr-FR" sz="900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652120" y="4819129"/>
            <a:ext cx="3368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JOURNÉE NATIONALES DE LA SCIENCE OUVERTE 19/11/2019</a:t>
            </a:r>
            <a:endParaRPr lang="fr-FR" sz="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0" y="4405899"/>
            <a:ext cx="9144000" cy="737601"/>
            <a:chOff x="0" y="6120399"/>
            <a:chExt cx="9144000" cy="737601"/>
          </a:xfrm>
        </p:grpSpPr>
        <p:sp>
          <p:nvSpPr>
            <p:cNvPr id="23" name="Rectangle 22"/>
            <p:cNvSpPr/>
            <p:nvPr/>
          </p:nvSpPr>
          <p:spPr>
            <a:xfrm>
              <a:off x="0" y="6165304"/>
              <a:ext cx="9144000" cy="692696"/>
            </a:xfrm>
            <a:prstGeom prst="rect">
              <a:avLst/>
            </a:prstGeom>
            <a:solidFill>
              <a:srgbClr val="6F9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6309320"/>
              <a:ext cx="1080000" cy="447225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6120399"/>
              <a:ext cx="1403648" cy="45719"/>
            </a:xfrm>
            <a:prstGeom prst="rect">
              <a:avLst/>
            </a:prstGeom>
            <a:solidFill>
              <a:srgbClr val="C5D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ZoneTexte 26"/>
          <p:cNvSpPr txBox="1"/>
          <p:nvPr/>
        </p:nvSpPr>
        <p:spPr>
          <a:xfrm>
            <a:off x="1299196" y="4851350"/>
            <a:ext cx="4136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DIMITRI SZABO / </a:t>
            </a:r>
            <a:r>
              <a:rPr lang="fr-FR" sz="900" b="1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JOUNRNÉES NATIONALES DE LA SCIENCE OUVERTE</a:t>
            </a:r>
            <a:endParaRPr lang="fr-FR" sz="900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7115623" y="4876586"/>
            <a:ext cx="1904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 / 11 / 2019</a:t>
            </a:r>
            <a:endParaRPr lang="fr-FR" sz="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3" y="4577618"/>
            <a:ext cx="801613" cy="28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e 106"/>
          <p:cNvGrpSpPr/>
          <p:nvPr/>
        </p:nvGrpSpPr>
        <p:grpSpPr>
          <a:xfrm>
            <a:off x="1307217" y="2211222"/>
            <a:ext cx="6771359" cy="619446"/>
            <a:chOff x="291939" y="3287187"/>
            <a:chExt cx="12037970" cy="1101237"/>
          </a:xfrm>
        </p:grpSpPr>
        <p:grpSp>
          <p:nvGrpSpPr>
            <p:cNvPr id="108" name="Groupe 107"/>
            <p:cNvGrpSpPr/>
            <p:nvPr/>
          </p:nvGrpSpPr>
          <p:grpSpPr>
            <a:xfrm>
              <a:off x="291939" y="3287187"/>
              <a:ext cx="12037970" cy="1101237"/>
              <a:chOff x="291939" y="3610929"/>
              <a:chExt cx="12037970" cy="1101237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1547356" y="3932465"/>
                <a:ext cx="10782553" cy="779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Données accessible avec le DOI, via protocole HTTP, métadonnées toujours disponibles </a:t>
                </a:r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Données ouvertes (éventuellement sous conditions)</a:t>
                </a:r>
              </a:p>
            </p:txBody>
          </p:sp>
          <p:grpSp>
            <p:nvGrpSpPr>
              <p:cNvPr id="112" name="Groupe 111"/>
              <p:cNvGrpSpPr/>
              <p:nvPr/>
            </p:nvGrpSpPr>
            <p:grpSpPr>
              <a:xfrm>
                <a:off x="291939" y="3610929"/>
                <a:ext cx="1315304" cy="915373"/>
                <a:chOff x="291939" y="3610929"/>
                <a:chExt cx="1315304" cy="915373"/>
              </a:xfrm>
            </p:grpSpPr>
            <p:grpSp>
              <p:nvGrpSpPr>
                <p:cNvPr id="113" name="Groupe 112"/>
                <p:cNvGrpSpPr/>
                <p:nvPr/>
              </p:nvGrpSpPr>
              <p:grpSpPr>
                <a:xfrm>
                  <a:off x="341891" y="3610929"/>
                  <a:ext cx="1265352" cy="841254"/>
                  <a:chOff x="341891" y="3684081"/>
                  <a:chExt cx="1265352" cy="841254"/>
                </a:xfrm>
              </p:grpSpPr>
              <p:pic>
                <p:nvPicPr>
                  <p:cNvPr id="117" name="Image 116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7202" t="37786" r="55699"/>
                  <a:stretch/>
                </p:blipFill>
                <p:spPr>
                  <a:xfrm>
                    <a:off x="341891" y="3696489"/>
                    <a:ext cx="558471" cy="689627"/>
                  </a:xfrm>
                  <a:prstGeom prst="rect">
                    <a:avLst/>
                  </a:prstGeom>
                </p:spPr>
              </p:pic>
              <p:sp>
                <p:nvSpPr>
                  <p:cNvPr id="118" name="Rectangle 117"/>
                  <p:cNvSpPr/>
                  <p:nvPr/>
                </p:nvSpPr>
                <p:spPr>
                  <a:xfrm>
                    <a:off x="871427" y="3684081"/>
                    <a:ext cx="735816" cy="8412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475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</p:grpSp>
            <p:grpSp>
              <p:nvGrpSpPr>
                <p:cNvPr id="114" name="Groupe 113"/>
                <p:cNvGrpSpPr/>
                <p:nvPr/>
              </p:nvGrpSpPr>
              <p:grpSpPr>
                <a:xfrm>
                  <a:off x="291939" y="4286409"/>
                  <a:ext cx="1207826" cy="239893"/>
                  <a:chOff x="184393" y="3941350"/>
                  <a:chExt cx="1397955" cy="265281"/>
                </a:xfrm>
              </p:grpSpPr>
              <p:pic>
                <p:nvPicPr>
                  <p:cNvPr id="115" name="Image 11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84393" y="3941350"/>
                    <a:ext cx="1397955" cy="26528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16" name="Rectangle 115"/>
                  <p:cNvSpPr/>
                  <p:nvPr/>
                </p:nvSpPr>
                <p:spPr>
                  <a:xfrm>
                    <a:off x="1021505" y="3967387"/>
                    <a:ext cx="559425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</p:grpSp>
        <p:sp>
          <p:nvSpPr>
            <p:cNvPr id="109" name="Rectangle 108"/>
            <p:cNvSpPr/>
            <p:nvPr/>
          </p:nvSpPr>
          <p:spPr>
            <a:xfrm>
              <a:off x="1657350" y="4023622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657350" y="3718772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141" name="Groupe 140"/>
          <p:cNvGrpSpPr/>
          <p:nvPr/>
        </p:nvGrpSpPr>
        <p:grpSpPr>
          <a:xfrm>
            <a:off x="1307215" y="1579101"/>
            <a:ext cx="6556085" cy="628897"/>
            <a:chOff x="291938" y="2303116"/>
            <a:chExt cx="11655262" cy="1118039"/>
          </a:xfrm>
        </p:grpSpPr>
        <p:grpSp>
          <p:nvGrpSpPr>
            <p:cNvPr id="142" name="Groupe 141"/>
            <p:cNvGrpSpPr/>
            <p:nvPr/>
          </p:nvGrpSpPr>
          <p:grpSpPr>
            <a:xfrm>
              <a:off x="291938" y="2303116"/>
              <a:ext cx="11655262" cy="1118039"/>
              <a:chOff x="291938" y="2528136"/>
              <a:chExt cx="11655262" cy="1118039"/>
            </a:xfrm>
          </p:grpSpPr>
          <p:grpSp>
            <p:nvGrpSpPr>
              <p:cNvPr id="145" name="Groupe 144"/>
              <p:cNvGrpSpPr/>
              <p:nvPr/>
            </p:nvGrpSpPr>
            <p:grpSpPr>
              <a:xfrm>
                <a:off x="291938" y="2528136"/>
                <a:ext cx="1283508" cy="929207"/>
                <a:chOff x="291938" y="2625672"/>
                <a:chExt cx="1283508" cy="929207"/>
              </a:xfrm>
            </p:grpSpPr>
            <p:grpSp>
              <p:nvGrpSpPr>
                <p:cNvPr id="147" name="Groupe 146"/>
                <p:cNvGrpSpPr/>
                <p:nvPr/>
              </p:nvGrpSpPr>
              <p:grpSpPr>
                <a:xfrm>
                  <a:off x="291938" y="2625672"/>
                  <a:ext cx="1283508" cy="841254"/>
                  <a:chOff x="720126" y="2625672"/>
                  <a:chExt cx="1283508" cy="841254"/>
                </a:xfrm>
              </p:grpSpPr>
              <p:pic>
                <p:nvPicPr>
                  <p:cNvPr id="151" name="Image 150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38550" r="77979"/>
                  <a:stretch/>
                </p:blipFill>
                <p:spPr>
                  <a:xfrm>
                    <a:off x="720126" y="2693105"/>
                    <a:ext cx="646903" cy="612655"/>
                  </a:xfrm>
                  <a:prstGeom prst="rect">
                    <a:avLst/>
                  </a:prstGeom>
                </p:spPr>
              </p:pic>
              <p:sp>
                <p:nvSpPr>
                  <p:cNvPr id="152" name="Rectangle 151"/>
                  <p:cNvSpPr/>
                  <p:nvPr/>
                </p:nvSpPr>
                <p:spPr>
                  <a:xfrm>
                    <a:off x="1330514" y="2625672"/>
                    <a:ext cx="673120" cy="8412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475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</a:t>
                    </a:r>
                  </a:p>
                </p:txBody>
              </p:sp>
            </p:grpSp>
            <p:grpSp>
              <p:nvGrpSpPr>
                <p:cNvPr id="148" name="Groupe 147"/>
                <p:cNvGrpSpPr/>
                <p:nvPr/>
              </p:nvGrpSpPr>
              <p:grpSpPr>
                <a:xfrm>
                  <a:off x="292393" y="3314986"/>
                  <a:ext cx="1208597" cy="239893"/>
                  <a:chOff x="184394" y="3305760"/>
                  <a:chExt cx="1397955" cy="265281"/>
                </a:xfrm>
              </p:grpSpPr>
              <p:pic>
                <p:nvPicPr>
                  <p:cNvPr id="149" name="Image 14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394" y="3305760"/>
                    <a:ext cx="1397955" cy="26528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50" name="Rectangle 149"/>
                  <p:cNvSpPr/>
                  <p:nvPr/>
                </p:nvSpPr>
                <p:spPr>
                  <a:xfrm>
                    <a:off x="1417435" y="3332854"/>
                    <a:ext cx="163496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  <p:sp>
            <p:nvSpPr>
              <p:cNvPr id="146" name="Rectangle 145"/>
              <p:cNvSpPr/>
              <p:nvPr/>
            </p:nvSpPr>
            <p:spPr>
              <a:xfrm>
                <a:off x="1547358" y="2866474"/>
                <a:ext cx="10399842" cy="779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DOI ; Métadonnées indiquant l’identifiant ; entrepôt permettant la recherche</a:t>
                </a:r>
                <a:r>
                  <a:rPr lang="fr-FR" sz="1125" b="1" dirty="0"/>
                  <a:t> </a:t>
                </a:r>
                <a:endParaRPr lang="fr-FR" sz="1125" dirty="0"/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Métadonnées riches en utilisant des vocabulaires</a:t>
                </a:r>
              </a:p>
            </p:txBody>
          </p:sp>
        </p:grpSp>
        <p:sp>
          <p:nvSpPr>
            <p:cNvPr id="143" name="Rectangle 142"/>
            <p:cNvSpPr/>
            <p:nvPr/>
          </p:nvSpPr>
          <p:spPr>
            <a:xfrm>
              <a:off x="1657350" y="3053224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657350" y="2748374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5597371" y="1269802"/>
            <a:ext cx="2327060" cy="509860"/>
            <a:chOff x="7918881" y="1651942"/>
            <a:chExt cx="4136995" cy="906417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8881" y="1651942"/>
              <a:ext cx="1183596" cy="727066"/>
            </a:xfrm>
            <a:prstGeom prst="rect">
              <a:avLst/>
            </a:prstGeom>
          </p:spPr>
        </p:pic>
        <p:sp>
          <p:nvSpPr>
            <p:cNvPr id="33" name="ZoneTexte 32"/>
            <p:cNvSpPr txBox="1"/>
            <p:nvPr/>
          </p:nvSpPr>
          <p:spPr>
            <a:xfrm>
              <a:off x="9058086" y="1747538"/>
              <a:ext cx="2997790" cy="81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fr-FR" sz="788" dirty="0"/>
                <a:t>Estimation réalisée avec le</a:t>
              </a:r>
              <a:br>
                <a:rPr lang="fr-FR" sz="788" dirty="0"/>
              </a:br>
              <a:r>
                <a:rPr lang="fr-FR" sz="788" b="1" dirty="0">
                  <a:hlinkClick r:id="rId6"/>
                </a:rPr>
                <a:t>FAIR self-</a:t>
              </a:r>
              <a:r>
                <a:rPr lang="fr-FR" sz="788" b="1" dirty="0" err="1">
                  <a:hlinkClick r:id="rId6"/>
                </a:rPr>
                <a:t>assessment</a:t>
              </a:r>
              <a:r>
                <a:rPr lang="fr-FR" sz="788" b="1" dirty="0">
                  <a:hlinkClick r:id="rId6"/>
                </a:rPr>
                <a:t> </a:t>
              </a:r>
              <a:r>
                <a:rPr lang="fr-FR" sz="788" b="1" dirty="0" err="1">
                  <a:hlinkClick r:id="rId6"/>
                </a:rPr>
                <a:t>tool</a:t>
              </a:r>
              <a:r>
                <a:rPr lang="fr-FR" sz="788" b="1" dirty="0">
                  <a:hlinkClick r:id="rId6"/>
                </a:rPr>
                <a:t> </a:t>
              </a:r>
              <a:r>
                <a:rPr lang="fr-FR" sz="788" dirty="0"/>
                <a:t>de l’ARDC</a:t>
              </a:r>
              <a:br>
                <a:rPr lang="fr-FR" sz="788" dirty="0"/>
              </a:br>
              <a:endParaRPr lang="fr-FR" sz="788" dirty="0"/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DATA INRA : ENTREPÔT FAIR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e 128"/>
          <p:cNvGrpSpPr/>
          <p:nvPr/>
        </p:nvGrpSpPr>
        <p:grpSpPr>
          <a:xfrm>
            <a:off x="1307216" y="2211221"/>
            <a:ext cx="6865184" cy="619447"/>
            <a:chOff x="291939" y="3287187"/>
            <a:chExt cx="12204772" cy="1101239"/>
          </a:xfrm>
        </p:grpSpPr>
        <p:grpSp>
          <p:nvGrpSpPr>
            <p:cNvPr id="130" name="Groupe 129"/>
            <p:cNvGrpSpPr/>
            <p:nvPr/>
          </p:nvGrpSpPr>
          <p:grpSpPr>
            <a:xfrm>
              <a:off x="291939" y="3287187"/>
              <a:ext cx="12204772" cy="1101239"/>
              <a:chOff x="291939" y="3610929"/>
              <a:chExt cx="12204772" cy="110123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1547358" y="3932467"/>
                <a:ext cx="10949353" cy="779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Données accessible avec le DOI, via protocole HTTP, métadonnées toujours disponibles </a:t>
                </a:r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Données ouvertes (éventuellement sous conditions)</a:t>
                </a:r>
              </a:p>
            </p:txBody>
          </p:sp>
          <p:grpSp>
            <p:nvGrpSpPr>
              <p:cNvPr id="134" name="Groupe 133"/>
              <p:cNvGrpSpPr/>
              <p:nvPr/>
            </p:nvGrpSpPr>
            <p:grpSpPr>
              <a:xfrm>
                <a:off x="291939" y="3610929"/>
                <a:ext cx="1315304" cy="915373"/>
                <a:chOff x="291939" y="3610929"/>
                <a:chExt cx="1315304" cy="915373"/>
              </a:xfrm>
            </p:grpSpPr>
            <p:grpSp>
              <p:nvGrpSpPr>
                <p:cNvPr id="135" name="Groupe 134"/>
                <p:cNvGrpSpPr/>
                <p:nvPr/>
              </p:nvGrpSpPr>
              <p:grpSpPr>
                <a:xfrm>
                  <a:off x="341891" y="3610929"/>
                  <a:ext cx="1265352" cy="841257"/>
                  <a:chOff x="341891" y="3684081"/>
                  <a:chExt cx="1265352" cy="841257"/>
                </a:xfrm>
              </p:grpSpPr>
              <p:pic>
                <p:nvPicPr>
                  <p:cNvPr id="139" name="Image 13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7202" t="37786" r="55699"/>
                  <a:stretch/>
                </p:blipFill>
                <p:spPr>
                  <a:xfrm>
                    <a:off x="341891" y="3696489"/>
                    <a:ext cx="558471" cy="689627"/>
                  </a:xfrm>
                  <a:prstGeom prst="rect">
                    <a:avLst/>
                  </a:prstGeom>
                </p:spPr>
              </p:pic>
              <p:sp>
                <p:nvSpPr>
                  <p:cNvPr id="140" name="Rectangle 139"/>
                  <p:cNvSpPr/>
                  <p:nvPr/>
                </p:nvSpPr>
                <p:spPr>
                  <a:xfrm>
                    <a:off x="871427" y="3684081"/>
                    <a:ext cx="735816" cy="8412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475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291939" y="4286409"/>
                  <a:ext cx="1207826" cy="239893"/>
                  <a:chOff x="184393" y="3941350"/>
                  <a:chExt cx="1397955" cy="265281"/>
                </a:xfrm>
              </p:grpSpPr>
              <p:pic>
                <p:nvPicPr>
                  <p:cNvPr id="137" name="Image 13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84393" y="3941350"/>
                    <a:ext cx="1397955" cy="26528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38" name="Rectangle 137"/>
                  <p:cNvSpPr/>
                  <p:nvPr/>
                </p:nvSpPr>
                <p:spPr>
                  <a:xfrm>
                    <a:off x="1021505" y="3967387"/>
                    <a:ext cx="559425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</p:grpSp>
        <p:sp>
          <p:nvSpPr>
            <p:cNvPr id="131" name="Rectangle 130"/>
            <p:cNvSpPr/>
            <p:nvPr/>
          </p:nvSpPr>
          <p:spPr>
            <a:xfrm>
              <a:off x="1657350" y="4023622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657350" y="3718772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141" name="Groupe 140"/>
          <p:cNvGrpSpPr/>
          <p:nvPr/>
        </p:nvGrpSpPr>
        <p:grpSpPr>
          <a:xfrm>
            <a:off x="1286271" y="2835781"/>
            <a:ext cx="6577031" cy="627638"/>
            <a:chOff x="254704" y="4245111"/>
            <a:chExt cx="11692498" cy="1115799"/>
          </a:xfrm>
        </p:grpSpPr>
        <p:grpSp>
          <p:nvGrpSpPr>
            <p:cNvPr id="142" name="Groupe 141"/>
            <p:cNvGrpSpPr/>
            <p:nvPr/>
          </p:nvGrpSpPr>
          <p:grpSpPr>
            <a:xfrm>
              <a:off x="254704" y="4245111"/>
              <a:ext cx="11692498" cy="1115799"/>
              <a:chOff x="254704" y="4445869"/>
              <a:chExt cx="11692498" cy="1115799"/>
            </a:xfrm>
          </p:grpSpPr>
          <p:grpSp>
            <p:nvGrpSpPr>
              <p:cNvPr id="145" name="Groupe 144"/>
              <p:cNvGrpSpPr/>
              <p:nvPr/>
            </p:nvGrpSpPr>
            <p:grpSpPr>
              <a:xfrm>
                <a:off x="254704" y="4445869"/>
                <a:ext cx="1257595" cy="929510"/>
                <a:chOff x="254704" y="4445869"/>
                <a:chExt cx="1257595" cy="929510"/>
              </a:xfrm>
            </p:grpSpPr>
            <p:pic>
              <p:nvPicPr>
                <p:cNvPr id="147" name="Image 14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855" t="40077" r="32901" b="9541"/>
                <a:stretch/>
              </p:blipFill>
              <p:spPr>
                <a:xfrm>
                  <a:off x="254704" y="4538059"/>
                  <a:ext cx="744167" cy="598964"/>
                </a:xfrm>
                <a:prstGeom prst="rect">
                  <a:avLst/>
                </a:prstGeom>
              </p:spPr>
            </p:pic>
            <p:sp>
              <p:nvSpPr>
                <p:cNvPr id="148" name="Rectangle 147"/>
                <p:cNvSpPr/>
                <p:nvPr/>
              </p:nvSpPr>
              <p:spPr>
                <a:xfrm>
                  <a:off x="1027264" y="4445869"/>
                  <a:ext cx="485035" cy="841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475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</a:p>
              </p:txBody>
            </p:sp>
            <p:grpSp>
              <p:nvGrpSpPr>
                <p:cNvPr id="149" name="Groupe 148"/>
                <p:cNvGrpSpPr/>
                <p:nvPr/>
              </p:nvGrpSpPr>
              <p:grpSpPr>
                <a:xfrm>
                  <a:off x="291938" y="5135912"/>
                  <a:ext cx="1210144" cy="239467"/>
                  <a:chOff x="184393" y="4358441"/>
                  <a:chExt cx="1397955" cy="263477"/>
                </a:xfrm>
              </p:grpSpPr>
              <p:pic>
                <p:nvPicPr>
                  <p:cNvPr id="150" name="Image 149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393" y="4358441"/>
                    <a:ext cx="1397955" cy="26347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51" name="Rectangle 150"/>
                  <p:cNvSpPr/>
                  <p:nvPr/>
                </p:nvSpPr>
                <p:spPr>
                  <a:xfrm>
                    <a:off x="535724" y="4384335"/>
                    <a:ext cx="1045206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  <p:sp>
            <p:nvSpPr>
              <p:cNvPr id="146" name="Rectangle 145"/>
              <p:cNvSpPr/>
              <p:nvPr/>
            </p:nvSpPr>
            <p:spPr>
              <a:xfrm>
                <a:off x="1547360" y="4781968"/>
                <a:ext cx="10399842" cy="779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Métadonnées standardisées et machine </a:t>
                </a:r>
                <a:r>
                  <a:rPr lang="fr-FR" sz="1125" dirty="0" err="1"/>
                  <a:t>readable</a:t>
                </a:r>
                <a:r>
                  <a:rPr lang="fr-FR" sz="1125" dirty="0"/>
                  <a:t> </a:t>
                </a:r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Format de fichiers ouverts et machine-</a:t>
                </a:r>
                <a:r>
                  <a:rPr lang="fr-FR" sz="1125" dirty="0" err="1">
                    <a:solidFill>
                      <a:srgbClr val="4CAF50"/>
                    </a:solidFill>
                  </a:rPr>
                  <a:t>readable</a:t>
                </a:r>
                <a:r>
                  <a:rPr lang="fr-FR" sz="1125" dirty="0">
                    <a:solidFill>
                      <a:srgbClr val="4CAF50"/>
                    </a:solidFill>
                  </a:rPr>
                  <a:t>, Vocabulaires avec URI</a:t>
                </a:r>
              </a:p>
            </p:txBody>
          </p:sp>
        </p:grpSp>
        <p:sp>
          <p:nvSpPr>
            <p:cNvPr id="143" name="Rectangle 142"/>
            <p:cNvSpPr/>
            <p:nvPr/>
          </p:nvSpPr>
          <p:spPr>
            <a:xfrm>
              <a:off x="1657350" y="4981671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657350" y="4676821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163" name="Groupe 162"/>
          <p:cNvGrpSpPr/>
          <p:nvPr/>
        </p:nvGrpSpPr>
        <p:grpSpPr>
          <a:xfrm>
            <a:off x="1307215" y="1579101"/>
            <a:ext cx="6556085" cy="628897"/>
            <a:chOff x="291938" y="2303116"/>
            <a:chExt cx="11655262" cy="1118039"/>
          </a:xfrm>
        </p:grpSpPr>
        <p:grpSp>
          <p:nvGrpSpPr>
            <p:cNvPr id="164" name="Groupe 163"/>
            <p:cNvGrpSpPr/>
            <p:nvPr/>
          </p:nvGrpSpPr>
          <p:grpSpPr>
            <a:xfrm>
              <a:off x="291938" y="2303116"/>
              <a:ext cx="11655262" cy="1118039"/>
              <a:chOff x="291938" y="2528136"/>
              <a:chExt cx="11655262" cy="1118039"/>
            </a:xfrm>
          </p:grpSpPr>
          <p:grpSp>
            <p:nvGrpSpPr>
              <p:cNvPr id="167" name="Groupe 166"/>
              <p:cNvGrpSpPr/>
              <p:nvPr/>
            </p:nvGrpSpPr>
            <p:grpSpPr>
              <a:xfrm>
                <a:off x="291938" y="2528136"/>
                <a:ext cx="1283508" cy="929207"/>
                <a:chOff x="291938" y="2625672"/>
                <a:chExt cx="1283508" cy="929207"/>
              </a:xfrm>
            </p:grpSpPr>
            <p:grpSp>
              <p:nvGrpSpPr>
                <p:cNvPr id="169" name="Groupe 168"/>
                <p:cNvGrpSpPr/>
                <p:nvPr/>
              </p:nvGrpSpPr>
              <p:grpSpPr>
                <a:xfrm>
                  <a:off x="291938" y="2625672"/>
                  <a:ext cx="1283508" cy="841254"/>
                  <a:chOff x="720126" y="2625672"/>
                  <a:chExt cx="1283508" cy="841254"/>
                </a:xfrm>
              </p:grpSpPr>
              <p:pic>
                <p:nvPicPr>
                  <p:cNvPr id="173" name="Image 172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38550" r="77979"/>
                  <a:stretch/>
                </p:blipFill>
                <p:spPr>
                  <a:xfrm>
                    <a:off x="720126" y="2693105"/>
                    <a:ext cx="646903" cy="612655"/>
                  </a:xfrm>
                  <a:prstGeom prst="rect">
                    <a:avLst/>
                  </a:prstGeom>
                </p:spPr>
              </p:pic>
              <p:sp>
                <p:nvSpPr>
                  <p:cNvPr id="174" name="Rectangle 173"/>
                  <p:cNvSpPr/>
                  <p:nvPr/>
                </p:nvSpPr>
                <p:spPr>
                  <a:xfrm>
                    <a:off x="1330514" y="2625672"/>
                    <a:ext cx="673120" cy="8412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475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</a:t>
                    </a:r>
                  </a:p>
                </p:txBody>
              </p:sp>
            </p:grpSp>
            <p:grpSp>
              <p:nvGrpSpPr>
                <p:cNvPr id="170" name="Groupe 169"/>
                <p:cNvGrpSpPr/>
                <p:nvPr/>
              </p:nvGrpSpPr>
              <p:grpSpPr>
                <a:xfrm>
                  <a:off x="292393" y="3314986"/>
                  <a:ext cx="1208597" cy="239893"/>
                  <a:chOff x="184394" y="3305760"/>
                  <a:chExt cx="1397955" cy="265281"/>
                </a:xfrm>
              </p:grpSpPr>
              <p:pic>
                <p:nvPicPr>
                  <p:cNvPr id="171" name="Image 170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4394" y="3305760"/>
                    <a:ext cx="1397955" cy="26528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72" name="Rectangle 171"/>
                  <p:cNvSpPr/>
                  <p:nvPr/>
                </p:nvSpPr>
                <p:spPr>
                  <a:xfrm>
                    <a:off x="1417435" y="3332854"/>
                    <a:ext cx="163496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  <p:sp>
            <p:nvSpPr>
              <p:cNvPr id="168" name="Rectangle 167"/>
              <p:cNvSpPr/>
              <p:nvPr/>
            </p:nvSpPr>
            <p:spPr>
              <a:xfrm>
                <a:off x="1547358" y="2866474"/>
                <a:ext cx="10399842" cy="779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DOI ; Métadonnées indiquant l’identifiant ; entrepôt permettant la recherche</a:t>
                </a:r>
                <a:r>
                  <a:rPr lang="fr-FR" sz="1125" b="1" dirty="0"/>
                  <a:t> </a:t>
                </a:r>
                <a:endParaRPr lang="fr-FR" sz="1125" dirty="0"/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Métadonnées riches en utilisant des vocabulaires</a:t>
                </a:r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657350" y="3053224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657350" y="2748374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5597371" y="1269802"/>
            <a:ext cx="2327060" cy="509860"/>
            <a:chOff x="7918881" y="1651942"/>
            <a:chExt cx="4136995" cy="906417"/>
          </a:xfrm>
        </p:grpSpPr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8881" y="1651942"/>
              <a:ext cx="1183596" cy="727066"/>
            </a:xfrm>
            <a:prstGeom prst="rect">
              <a:avLst/>
            </a:prstGeom>
          </p:spPr>
        </p:pic>
        <p:sp>
          <p:nvSpPr>
            <p:cNvPr id="43" name="ZoneTexte 42"/>
            <p:cNvSpPr txBox="1"/>
            <p:nvPr/>
          </p:nvSpPr>
          <p:spPr>
            <a:xfrm>
              <a:off x="9058086" y="1747538"/>
              <a:ext cx="2997790" cy="81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fr-FR" sz="788" dirty="0"/>
                <a:t>Estimation réalisée avec le</a:t>
              </a:r>
              <a:br>
                <a:rPr lang="fr-FR" sz="788" dirty="0"/>
              </a:br>
              <a:r>
                <a:rPr lang="fr-FR" sz="788" b="1" dirty="0">
                  <a:hlinkClick r:id="rId7"/>
                </a:rPr>
                <a:t>FAIR self-</a:t>
              </a:r>
              <a:r>
                <a:rPr lang="fr-FR" sz="788" b="1" dirty="0" err="1">
                  <a:hlinkClick r:id="rId7"/>
                </a:rPr>
                <a:t>assessment</a:t>
              </a:r>
              <a:r>
                <a:rPr lang="fr-FR" sz="788" b="1" dirty="0">
                  <a:hlinkClick r:id="rId7"/>
                </a:rPr>
                <a:t> </a:t>
              </a:r>
              <a:r>
                <a:rPr lang="fr-FR" sz="788" b="1" dirty="0" err="1">
                  <a:hlinkClick r:id="rId7"/>
                </a:rPr>
                <a:t>tool</a:t>
              </a:r>
              <a:r>
                <a:rPr lang="fr-FR" sz="788" b="1" dirty="0">
                  <a:hlinkClick r:id="rId7"/>
                </a:rPr>
                <a:t> </a:t>
              </a:r>
              <a:r>
                <a:rPr lang="fr-FR" sz="788" dirty="0"/>
                <a:t>de l’ARDC</a:t>
              </a:r>
              <a:br>
                <a:rPr lang="fr-FR" sz="788" dirty="0"/>
              </a:br>
              <a:endParaRPr lang="fr-FR" sz="788" dirty="0"/>
            </a:p>
          </p:txBody>
        </p:sp>
      </p:grpSp>
      <p:sp>
        <p:nvSpPr>
          <p:cNvPr id="44" name="ZoneTexte 43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DATA INRA : ENTREPÔT FAIR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0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1307216" y="2211222"/>
            <a:ext cx="6771361" cy="619446"/>
            <a:chOff x="291939" y="3287187"/>
            <a:chExt cx="12037975" cy="1101237"/>
          </a:xfrm>
        </p:grpSpPr>
        <p:grpSp>
          <p:nvGrpSpPr>
            <p:cNvPr id="47" name="Groupe 46"/>
            <p:cNvGrpSpPr/>
            <p:nvPr/>
          </p:nvGrpSpPr>
          <p:grpSpPr>
            <a:xfrm>
              <a:off x="291939" y="3287187"/>
              <a:ext cx="12037975" cy="1101237"/>
              <a:chOff x="291939" y="3610929"/>
              <a:chExt cx="12037975" cy="1101237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547358" y="3932465"/>
                <a:ext cx="10782556" cy="779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Données accessible avec le DOI, via protocole HTTP, métadonnées toujours disponibles </a:t>
                </a:r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Données ouvertes (éventuellement sous conditions)</a:t>
                </a:r>
              </a:p>
            </p:txBody>
          </p:sp>
          <p:grpSp>
            <p:nvGrpSpPr>
              <p:cNvPr id="49" name="Groupe 48"/>
              <p:cNvGrpSpPr/>
              <p:nvPr/>
            </p:nvGrpSpPr>
            <p:grpSpPr>
              <a:xfrm>
                <a:off x="291939" y="3610929"/>
                <a:ext cx="1315304" cy="915373"/>
                <a:chOff x="291939" y="3610929"/>
                <a:chExt cx="1315304" cy="915373"/>
              </a:xfrm>
            </p:grpSpPr>
            <p:grpSp>
              <p:nvGrpSpPr>
                <p:cNvPr id="50" name="Groupe 49"/>
                <p:cNvGrpSpPr/>
                <p:nvPr/>
              </p:nvGrpSpPr>
              <p:grpSpPr>
                <a:xfrm>
                  <a:off x="341891" y="3610929"/>
                  <a:ext cx="1265352" cy="841254"/>
                  <a:chOff x="341891" y="3684081"/>
                  <a:chExt cx="1265352" cy="841254"/>
                </a:xfrm>
              </p:grpSpPr>
              <p:pic>
                <p:nvPicPr>
                  <p:cNvPr id="54" name="Image 5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7202" t="37786" r="55699"/>
                  <a:stretch/>
                </p:blipFill>
                <p:spPr>
                  <a:xfrm>
                    <a:off x="341891" y="3696489"/>
                    <a:ext cx="558471" cy="689627"/>
                  </a:xfrm>
                  <a:prstGeom prst="rect">
                    <a:avLst/>
                  </a:prstGeom>
                </p:spPr>
              </p:pic>
              <p:sp>
                <p:nvSpPr>
                  <p:cNvPr id="55" name="Rectangle 54"/>
                  <p:cNvSpPr/>
                  <p:nvPr/>
                </p:nvSpPr>
                <p:spPr>
                  <a:xfrm>
                    <a:off x="871427" y="3684081"/>
                    <a:ext cx="735816" cy="8412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475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291939" y="4286409"/>
                  <a:ext cx="1207826" cy="239893"/>
                  <a:chOff x="184393" y="3941350"/>
                  <a:chExt cx="1397955" cy="265281"/>
                </a:xfrm>
              </p:grpSpPr>
              <p:pic>
                <p:nvPicPr>
                  <p:cNvPr id="52" name="Image 5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84393" y="3941350"/>
                    <a:ext cx="1397955" cy="26528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53" name="Rectangle 52"/>
                  <p:cNvSpPr/>
                  <p:nvPr/>
                </p:nvSpPr>
                <p:spPr>
                  <a:xfrm>
                    <a:off x="1021505" y="3967387"/>
                    <a:ext cx="559425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</p:grpSp>
        <p:sp>
          <p:nvSpPr>
            <p:cNvPr id="59" name="Rectangle 58"/>
            <p:cNvSpPr/>
            <p:nvPr/>
          </p:nvSpPr>
          <p:spPr>
            <a:xfrm>
              <a:off x="1657350" y="4023622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657350" y="3718772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1286271" y="2835781"/>
            <a:ext cx="6577031" cy="627638"/>
            <a:chOff x="254704" y="4245111"/>
            <a:chExt cx="11692498" cy="1115799"/>
          </a:xfrm>
        </p:grpSpPr>
        <p:grpSp>
          <p:nvGrpSpPr>
            <p:cNvPr id="6" name="Groupe 5"/>
            <p:cNvGrpSpPr/>
            <p:nvPr/>
          </p:nvGrpSpPr>
          <p:grpSpPr>
            <a:xfrm>
              <a:off x="254704" y="4245111"/>
              <a:ext cx="11692498" cy="1115799"/>
              <a:chOff x="254704" y="4445869"/>
              <a:chExt cx="11692498" cy="1115799"/>
            </a:xfrm>
          </p:grpSpPr>
          <p:grpSp>
            <p:nvGrpSpPr>
              <p:cNvPr id="3" name="Groupe 2"/>
              <p:cNvGrpSpPr/>
              <p:nvPr/>
            </p:nvGrpSpPr>
            <p:grpSpPr>
              <a:xfrm>
                <a:off x="254704" y="4445869"/>
                <a:ext cx="1257595" cy="929510"/>
                <a:chOff x="254704" y="4445869"/>
                <a:chExt cx="1257595" cy="929510"/>
              </a:xfrm>
            </p:grpSpPr>
            <p:pic>
              <p:nvPicPr>
                <p:cNvPr id="26" name="Image 2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855" t="40077" r="32901" b="9541"/>
                <a:stretch/>
              </p:blipFill>
              <p:spPr>
                <a:xfrm>
                  <a:off x="254704" y="4538059"/>
                  <a:ext cx="744167" cy="598964"/>
                </a:xfrm>
                <a:prstGeom prst="rect">
                  <a:avLst/>
                </a:prstGeom>
              </p:spPr>
            </p:pic>
            <p:sp>
              <p:nvSpPr>
                <p:cNvPr id="33" name="Rectangle 32"/>
                <p:cNvSpPr/>
                <p:nvPr/>
              </p:nvSpPr>
              <p:spPr>
                <a:xfrm>
                  <a:off x="1027264" y="4445869"/>
                  <a:ext cx="485035" cy="841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475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</a:p>
              </p:txBody>
            </p:sp>
            <p:grpSp>
              <p:nvGrpSpPr>
                <p:cNvPr id="21" name="Groupe 20"/>
                <p:cNvGrpSpPr/>
                <p:nvPr/>
              </p:nvGrpSpPr>
              <p:grpSpPr>
                <a:xfrm>
                  <a:off x="291938" y="5135912"/>
                  <a:ext cx="1210144" cy="239467"/>
                  <a:chOff x="184393" y="4358441"/>
                  <a:chExt cx="1397955" cy="263477"/>
                </a:xfrm>
              </p:grpSpPr>
              <p:pic>
                <p:nvPicPr>
                  <p:cNvPr id="22" name="Image 2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393" y="4358441"/>
                    <a:ext cx="1397955" cy="26347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3" name="Rectangle 22"/>
                  <p:cNvSpPr/>
                  <p:nvPr/>
                </p:nvSpPr>
                <p:spPr>
                  <a:xfrm>
                    <a:off x="535724" y="4384335"/>
                    <a:ext cx="1045206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  <p:sp>
            <p:nvSpPr>
              <p:cNvPr id="43" name="Rectangle 42"/>
              <p:cNvSpPr/>
              <p:nvPr/>
            </p:nvSpPr>
            <p:spPr>
              <a:xfrm>
                <a:off x="1547360" y="4781968"/>
                <a:ext cx="10399842" cy="779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Métadonnées standardisées et machine </a:t>
                </a:r>
                <a:r>
                  <a:rPr lang="fr-FR" sz="1125" dirty="0" err="1"/>
                  <a:t>readable</a:t>
                </a:r>
                <a:r>
                  <a:rPr lang="fr-FR" sz="1125" dirty="0"/>
                  <a:t> </a:t>
                </a:r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Format de fichiers ouverts et machine-</a:t>
                </a:r>
                <a:r>
                  <a:rPr lang="fr-FR" sz="1125" dirty="0" err="1">
                    <a:solidFill>
                      <a:srgbClr val="4CAF50"/>
                    </a:solidFill>
                  </a:rPr>
                  <a:t>readable</a:t>
                </a:r>
                <a:r>
                  <a:rPr lang="fr-FR" sz="1125" dirty="0">
                    <a:solidFill>
                      <a:srgbClr val="4CAF50"/>
                    </a:solidFill>
                  </a:rPr>
                  <a:t>, Vocabulaires avec URI</a:t>
                </a: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1657350" y="4981671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657350" y="4676821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307215" y="3511443"/>
            <a:ext cx="6556085" cy="599012"/>
            <a:chOff x="291938" y="5268490"/>
            <a:chExt cx="11655262" cy="1064909"/>
          </a:xfrm>
        </p:grpSpPr>
        <p:grpSp>
          <p:nvGrpSpPr>
            <p:cNvPr id="2" name="Groupe 1"/>
            <p:cNvGrpSpPr/>
            <p:nvPr/>
          </p:nvGrpSpPr>
          <p:grpSpPr>
            <a:xfrm>
              <a:off x="291938" y="5268490"/>
              <a:ext cx="11655262" cy="1064909"/>
              <a:chOff x="291938" y="5241856"/>
              <a:chExt cx="11655262" cy="1064909"/>
            </a:xfrm>
          </p:grpSpPr>
          <p:grpSp>
            <p:nvGrpSpPr>
              <p:cNvPr id="30" name="Groupe 29"/>
              <p:cNvGrpSpPr/>
              <p:nvPr/>
            </p:nvGrpSpPr>
            <p:grpSpPr>
              <a:xfrm>
                <a:off x="291938" y="5241856"/>
                <a:ext cx="1376371" cy="903894"/>
                <a:chOff x="291938" y="5339514"/>
                <a:chExt cx="1376371" cy="903894"/>
              </a:xfrm>
            </p:grpSpPr>
            <p:pic>
              <p:nvPicPr>
                <p:cNvPr id="31" name="Image 3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3316" t="41603" r="5182" b="5726"/>
                <a:stretch/>
              </p:blipFill>
              <p:spPr>
                <a:xfrm>
                  <a:off x="336653" y="5450833"/>
                  <a:ext cx="657752" cy="546805"/>
                </a:xfrm>
                <a:prstGeom prst="rect">
                  <a:avLst/>
                </a:prstGeom>
              </p:spPr>
            </p:pic>
            <p:sp>
              <p:nvSpPr>
                <p:cNvPr id="34" name="Rectangle 33"/>
                <p:cNvSpPr/>
                <p:nvPr/>
              </p:nvSpPr>
              <p:spPr>
                <a:xfrm>
                  <a:off x="932494" y="5339514"/>
                  <a:ext cx="735815" cy="841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475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</a:p>
              </p:txBody>
            </p:sp>
            <p:grpSp>
              <p:nvGrpSpPr>
                <p:cNvPr id="39" name="Groupe 38"/>
                <p:cNvGrpSpPr/>
                <p:nvPr/>
              </p:nvGrpSpPr>
              <p:grpSpPr>
                <a:xfrm>
                  <a:off x="291938" y="6005387"/>
                  <a:ext cx="1206920" cy="238021"/>
                  <a:chOff x="184393" y="5067060"/>
                  <a:chExt cx="1397955" cy="259708"/>
                </a:xfrm>
              </p:grpSpPr>
              <p:pic>
                <p:nvPicPr>
                  <p:cNvPr id="40" name="Image 3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4393" y="5067060"/>
                    <a:ext cx="1397955" cy="259708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41" name="Rectangle 40"/>
                  <p:cNvSpPr/>
                  <p:nvPr/>
                </p:nvSpPr>
                <p:spPr>
                  <a:xfrm>
                    <a:off x="783208" y="5091070"/>
                    <a:ext cx="383605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  <p:sp>
            <p:nvSpPr>
              <p:cNvPr id="56" name="Rectangle 55"/>
              <p:cNvSpPr/>
              <p:nvPr/>
            </p:nvSpPr>
            <p:spPr>
              <a:xfrm>
                <a:off x="1547358" y="5527065"/>
                <a:ext cx="10399842" cy="779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Licences disponibles</a:t>
                </a:r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Provenance des données, Standards correspondant à la communauté, …</a:t>
                </a:r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1657350" y="5970378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657350" y="5665528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65" name="Groupe 64"/>
          <p:cNvGrpSpPr/>
          <p:nvPr/>
        </p:nvGrpSpPr>
        <p:grpSpPr>
          <a:xfrm>
            <a:off x="1307215" y="1579101"/>
            <a:ext cx="6556085" cy="628897"/>
            <a:chOff x="291938" y="2303116"/>
            <a:chExt cx="11655262" cy="1118039"/>
          </a:xfrm>
        </p:grpSpPr>
        <p:grpSp>
          <p:nvGrpSpPr>
            <p:cNvPr id="66" name="Groupe 65"/>
            <p:cNvGrpSpPr/>
            <p:nvPr/>
          </p:nvGrpSpPr>
          <p:grpSpPr>
            <a:xfrm>
              <a:off x="291938" y="2303116"/>
              <a:ext cx="11655262" cy="1118039"/>
              <a:chOff x="291938" y="2528136"/>
              <a:chExt cx="11655262" cy="1118039"/>
            </a:xfrm>
          </p:grpSpPr>
          <p:grpSp>
            <p:nvGrpSpPr>
              <p:cNvPr id="69" name="Groupe 68"/>
              <p:cNvGrpSpPr/>
              <p:nvPr/>
            </p:nvGrpSpPr>
            <p:grpSpPr>
              <a:xfrm>
                <a:off x="291938" y="2528136"/>
                <a:ext cx="1283508" cy="929207"/>
                <a:chOff x="291938" y="2625672"/>
                <a:chExt cx="1283508" cy="929207"/>
              </a:xfrm>
            </p:grpSpPr>
            <p:grpSp>
              <p:nvGrpSpPr>
                <p:cNvPr id="71" name="Groupe 70"/>
                <p:cNvGrpSpPr/>
                <p:nvPr/>
              </p:nvGrpSpPr>
              <p:grpSpPr>
                <a:xfrm>
                  <a:off x="291938" y="2625672"/>
                  <a:ext cx="1283508" cy="841254"/>
                  <a:chOff x="720126" y="2625672"/>
                  <a:chExt cx="1283508" cy="841254"/>
                </a:xfrm>
              </p:grpSpPr>
              <p:pic>
                <p:nvPicPr>
                  <p:cNvPr id="75" name="Image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38550" r="77979"/>
                  <a:stretch/>
                </p:blipFill>
                <p:spPr>
                  <a:xfrm>
                    <a:off x="720126" y="2693105"/>
                    <a:ext cx="646903" cy="612655"/>
                  </a:xfrm>
                  <a:prstGeom prst="rect">
                    <a:avLst/>
                  </a:prstGeom>
                </p:spPr>
              </p:pic>
              <p:sp>
                <p:nvSpPr>
                  <p:cNvPr id="76" name="Rectangle 75"/>
                  <p:cNvSpPr/>
                  <p:nvPr/>
                </p:nvSpPr>
                <p:spPr>
                  <a:xfrm>
                    <a:off x="1330514" y="2625672"/>
                    <a:ext cx="673120" cy="8412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475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</a:t>
                    </a:r>
                  </a:p>
                </p:txBody>
              </p:sp>
            </p:grpSp>
            <p:grpSp>
              <p:nvGrpSpPr>
                <p:cNvPr id="72" name="Groupe 71"/>
                <p:cNvGrpSpPr/>
                <p:nvPr/>
              </p:nvGrpSpPr>
              <p:grpSpPr>
                <a:xfrm>
                  <a:off x="292393" y="3314986"/>
                  <a:ext cx="1208597" cy="239893"/>
                  <a:chOff x="184394" y="3305760"/>
                  <a:chExt cx="1397955" cy="265281"/>
                </a:xfrm>
              </p:grpSpPr>
              <p:pic>
                <p:nvPicPr>
                  <p:cNvPr id="73" name="Image 72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4394" y="3305760"/>
                    <a:ext cx="1397955" cy="26528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74" name="Rectangle 73"/>
                  <p:cNvSpPr/>
                  <p:nvPr/>
                </p:nvSpPr>
                <p:spPr>
                  <a:xfrm>
                    <a:off x="1417435" y="3332854"/>
                    <a:ext cx="163496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  <p:sp>
            <p:nvSpPr>
              <p:cNvPr id="70" name="Rectangle 69"/>
              <p:cNvSpPr/>
              <p:nvPr/>
            </p:nvSpPr>
            <p:spPr>
              <a:xfrm>
                <a:off x="1547358" y="2866474"/>
                <a:ext cx="10399842" cy="779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DOI ; Métadonnées indiquant l’identifiant ; entrepôt permettant la recherche</a:t>
                </a:r>
                <a:r>
                  <a:rPr lang="fr-FR" sz="1125" b="1" dirty="0"/>
                  <a:t> </a:t>
                </a:r>
                <a:endParaRPr lang="fr-FR" sz="1125" dirty="0"/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Métadonnées riches en utilisant des vocabulaires</a:t>
                </a: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657350" y="3053224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657350" y="2748374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5597371" y="1269802"/>
            <a:ext cx="2327060" cy="509860"/>
            <a:chOff x="7918881" y="1651942"/>
            <a:chExt cx="4136995" cy="906417"/>
          </a:xfrm>
        </p:grpSpPr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8881" y="1651942"/>
              <a:ext cx="1183596" cy="727066"/>
            </a:xfrm>
            <a:prstGeom prst="rect">
              <a:avLst/>
            </a:prstGeom>
          </p:spPr>
        </p:pic>
        <p:sp>
          <p:nvSpPr>
            <p:cNvPr id="81" name="ZoneTexte 80"/>
            <p:cNvSpPr txBox="1"/>
            <p:nvPr/>
          </p:nvSpPr>
          <p:spPr>
            <a:xfrm>
              <a:off x="9058086" y="1747538"/>
              <a:ext cx="2997790" cy="81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fr-FR" sz="788" dirty="0"/>
                <a:t>Estimation réalisée avec le</a:t>
              </a:r>
              <a:br>
                <a:rPr lang="fr-FR" sz="788" dirty="0"/>
              </a:br>
              <a:r>
                <a:rPr lang="fr-FR" sz="788" b="1" dirty="0">
                  <a:hlinkClick r:id="rId8"/>
                </a:rPr>
                <a:t>FAIR self-</a:t>
              </a:r>
              <a:r>
                <a:rPr lang="fr-FR" sz="788" b="1" dirty="0" err="1">
                  <a:hlinkClick r:id="rId8"/>
                </a:rPr>
                <a:t>assessment</a:t>
              </a:r>
              <a:r>
                <a:rPr lang="fr-FR" sz="788" b="1" dirty="0">
                  <a:hlinkClick r:id="rId8"/>
                </a:rPr>
                <a:t> </a:t>
              </a:r>
              <a:r>
                <a:rPr lang="fr-FR" sz="788" b="1" dirty="0" err="1">
                  <a:hlinkClick r:id="rId8"/>
                </a:rPr>
                <a:t>tool</a:t>
              </a:r>
              <a:r>
                <a:rPr lang="fr-FR" sz="788" b="1" dirty="0">
                  <a:hlinkClick r:id="rId8"/>
                </a:rPr>
                <a:t> </a:t>
              </a:r>
              <a:r>
                <a:rPr lang="fr-FR" sz="788" dirty="0"/>
                <a:t>de l’ARDC</a:t>
              </a:r>
              <a:br>
                <a:rPr lang="fr-FR" sz="788" dirty="0"/>
              </a:br>
              <a:endParaRPr lang="fr-FR" sz="788" dirty="0"/>
            </a:p>
          </p:txBody>
        </p:sp>
      </p:grpSp>
      <p:sp>
        <p:nvSpPr>
          <p:cNvPr id="82" name="ZoneTexte 81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DATA INRA : ENTREPÔT FAIR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1299196" y="3072735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AMÉLIORATIONS</a:t>
            </a:r>
            <a:endParaRPr lang="fr-FR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299196" y="356749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7584" y="2136631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_03</a:t>
            </a:r>
            <a:endParaRPr lang="fr-FR" sz="6000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oogle Shape;523;p40"/>
          <p:cNvGrpSpPr/>
          <p:nvPr/>
        </p:nvGrpSpPr>
        <p:grpSpPr>
          <a:xfrm>
            <a:off x="974543" y="3189850"/>
            <a:ext cx="347941" cy="329793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9" name="Google Shape;524;p40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5;p40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6;p40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7;p40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8;p40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176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FORMATION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://www.conseilsmarketing.com/wp-content/uploads/2018/05/reasons-for-content-curation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24" y="1551694"/>
            <a:ext cx="3856352" cy="28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06245" y="2427734"/>
            <a:ext cx="144016" cy="216024"/>
          </a:xfrm>
          <a:prstGeom prst="rect">
            <a:avLst/>
          </a:prstGeom>
          <a:solidFill>
            <a:srgbClr val="F1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699792" y="2535746"/>
            <a:ext cx="1080120" cy="69105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65680" y="3079575"/>
            <a:ext cx="1080120" cy="69105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2765680" y="2068627"/>
            <a:ext cx="1080120" cy="69105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330343" y="1485586"/>
            <a:ext cx="108012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4602840" y="1419622"/>
            <a:ext cx="1193296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5217000" y="1882335"/>
            <a:ext cx="115520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5420056" y="2562908"/>
            <a:ext cx="108012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5296636" y="3079575"/>
            <a:ext cx="108012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4756576" y="3626442"/>
            <a:ext cx="108012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296636" y="3770627"/>
            <a:ext cx="3137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atin typeface="Brush Script MT" panose="03060802040406070304" pitchFamily="66" charset="0"/>
              </a:rPr>
              <a:t>Mais pas que…</a:t>
            </a:r>
            <a:endParaRPr lang="fr-FR" sz="3200" b="1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8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MISE EN PLACE DE LA CURATION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://www.conseilsmarketing.com/wp-content/uploads/2018/05/reasons-for-content-curation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24" y="1551694"/>
            <a:ext cx="3856352" cy="28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06245" y="2427734"/>
            <a:ext cx="144016" cy="216024"/>
          </a:xfrm>
          <a:prstGeom prst="rect">
            <a:avLst/>
          </a:prstGeom>
          <a:solidFill>
            <a:srgbClr val="F1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699792" y="2535746"/>
            <a:ext cx="1080120" cy="69105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65680" y="3079575"/>
            <a:ext cx="1080120" cy="69105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2765680" y="2068627"/>
            <a:ext cx="1080120" cy="69105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330343" y="1485586"/>
            <a:ext cx="108012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4602840" y="1419622"/>
            <a:ext cx="1193296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5217000" y="1882335"/>
            <a:ext cx="115520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5420056" y="2562908"/>
            <a:ext cx="108012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5296636" y="3079575"/>
            <a:ext cx="108012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4756576" y="3626442"/>
            <a:ext cx="1080120" cy="81264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296636" y="3770627"/>
            <a:ext cx="3137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atin typeface="Brush Script MT" panose="03060802040406070304" pitchFamily="66" charset="0"/>
              </a:rPr>
              <a:t>Mais pas que…</a:t>
            </a:r>
            <a:endParaRPr lang="fr-FR" sz="3200" b="1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5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MISE EN PLACE DE LA CURATION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://www.conseilsmarketing.com/wp-content/uploads/2018/05/reasons-for-content-curation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24" y="1551694"/>
            <a:ext cx="3856352" cy="28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6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F70B7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fr-FR" sz="2800" b="1" dirty="0" smtClean="0">
                <a:solidFill>
                  <a:srgbClr val="0F70B7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fr-FR" sz="2800" b="1" dirty="0">
                <a:solidFill>
                  <a:srgbClr val="0F70B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800" b="1" dirty="0" smtClean="0">
                <a:solidFill>
                  <a:srgbClr val="0F70B7"/>
                </a:solidFill>
                <a:latin typeface="Arial" pitchFamily="34" charset="0"/>
                <a:cs typeface="Arial" pitchFamily="34" charset="0"/>
              </a:rPr>
              <a:t>    (6.3)</a:t>
            </a:r>
            <a:endParaRPr lang="fr-FR" sz="2800" b="1" dirty="0">
              <a:solidFill>
                <a:srgbClr val="0F70B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2C0F73-6046-3A43-8CF9-4FE2970CEAE3}"/>
              </a:ext>
            </a:extLst>
          </p:cNvPr>
          <p:cNvSpPr txBox="1">
            <a:spLocks/>
          </p:cNvSpPr>
          <p:nvPr/>
        </p:nvSpPr>
        <p:spPr>
          <a:xfrm>
            <a:off x="827584" y="1347614"/>
            <a:ext cx="7632848" cy="3008771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US" sz="2800" b="1" dirty="0" err="1" smtClean="0">
                <a:solidFill>
                  <a:srgbClr val="2B2E83"/>
                </a:solidFill>
                <a:latin typeface="Argentum Sans" panose="00000500000000000000" pitchFamily="50" charset="0"/>
                <a:cs typeface="Arial" panose="020B0604020202020204" pitchFamily="34" charset="0"/>
              </a:rPr>
              <a:t>Objectifs</a:t>
            </a:r>
            <a:r>
              <a:rPr lang="en-US" sz="2400" b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	</a:t>
            </a:r>
            <a:endParaRPr lang="en-US" sz="2000" b="1" dirty="0" smtClean="0">
              <a:latin typeface="Argentum Sans" panose="00000500000000000000" pitchFamily="50" charset="0"/>
              <a:cs typeface="Arial" panose="020B0604020202020204" pitchFamily="34" charset="0"/>
            </a:endParaRPr>
          </a:p>
          <a:p>
            <a:pPr marL="342900" lvl="1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[…]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fournir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des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recommandations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concrètes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et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outils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pour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l’interopérabilité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des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entrepôts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dans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le future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écosystème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EOSC.</a:t>
            </a:r>
          </a:p>
          <a:p>
            <a:pPr marL="342900" lvl="1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Connecter </a:t>
            </a:r>
            <a:r>
              <a:rPr lang="en-US" sz="1600" i="1" dirty="0">
                <a:latin typeface="Argentum Sans" panose="00000500000000000000" pitchFamily="50" charset="0"/>
                <a:cs typeface="Arial" panose="020B0604020202020204" pitchFamily="34" charset="0"/>
              </a:rPr>
              <a:t>and 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aligner </a:t>
            </a:r>
            <a:r>
              <a:rPr lang="en-US" sz="1600" i="1" dirty="0">
                <a:latin typeface="Argentum Sans" panose="00000500000000000000" pitchFamily="50" charset="0"/>
                <a:cs typeface="Arial" panose="020B0604020202020204" pitchFamily="34" charset="0"/>
              </a:rPr>
              <a:t>Dataverse 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et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autres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entrepôts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aux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spécificactions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de </a:t>
            </a:r>
            <a:r>
              <a:rPr lang="en-US" sz="1600" i="1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l’EOSC</a:t>
            </a:r>
            <a:r>
              <a:rPr lang="en-US" sz="1600" i="1" dirty="0" smtClean="0">
                <a:latin typeface="Argentum Sans" panose="00000500000000000000" pitchFamily="50" charset="0"/>
                <a:cs typeface="Arial" panose="020B0604020202020204" pitchFamily="34" charset="0"/>
              </a:rPr>
              <a:t>.</a:t>
            </a:r>
            <a:endParaRPr lang="en-US" sz="1600" i="1" dirty="0">
              <a:latin typeface="Argentum Sans" panose="00000500000000000000" pitchFamily="50" charset="0"/>
              <a:cs typeface="Arial" panose="020B0604020202020204" pitchFamily="34" charset="0"/>
            </a:endParaRPr>
          </a:p>
        </p:txBody>
      </p:sp>
      <p:grpSp>
        <p:nvGrpSpPr>
          <p:cNvPr id="7" name="Google Shape;486;p40"/>
          <p:cNvGrpSpPr/>
          <p:nvPr/>
        </p:nvGrpSpPr>
        <p:grpSpPr>
          <a:xfrm>
            <a:off x="854975" y="3018050"/>
            <a:ext cx="308606" cy="228319"/>
            <a:chOff x="5255200" y="3006475"/>
            <a:chExt cx="511700" cy="378575"/>
          </a:xfrm>
          <a:solidFill>
            <a:srgbClr val="2B2E83"/>
          </a:solidFill>
        </p:grpSpPr>
        <p:sp>
          <p:nvSpPr>
            <p:cNvPr id="8" name="Google Shape;487;p4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88;p4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51;p40"/>
          <p:cNvGrpSpPr/>
          <p:nvPr/>
        </p:nvGrpSpPr>
        <p:grpSpPr>
          <a:xfrm>
            <a:off x="884338" y="2145544"/>
            <a:ext cx="242326" cy="286503"/>
            <a:chOff x="4636075" y="261925"/>
            <a:chExt cx="401800" cy="475050"/>
          </a:xfrm>
          <a:solidFill>
            <a:srgbClr val="2B2E83"/>
          </a:solidFill>
        </p:grpSpPr>
        <p:sp>
          <p:nvSpPr>
            <p:cNvPr id="11" name="Google Shape;352;p4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3;p4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4;p4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5;p4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7638734" y="4209150"/>
            <a:ext cx="1518032" cy="276999"/>
            <a:chOff x="7618856" y="4155926"/>
            <a:chExt cx="1518032" cy="276999"/>
          </a:xfrm>
        </p:grpSpPr>
        <p:sp>
          <p:nvSpPr>
            <p:cNvPr id="18" name="ZoneTexte 17">
              <a:hlinkClick r:id="rId2"/>
            </p:cNvPr>
            <p:cNvSpPr txBox="1"/>
            <p:nvPr/>
          </p:nvSpPr>
          <p:spPr>
            <a:xfrm>
              <a:off x="7740352" y="4155926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 smtClean="0">
                  <a:solidFill>
                    <a:srgbClr val="2B2E83"/>
                  </a:solidFill>
                  <a:latin typeface="Argentum Sans" panose="00000500000000000000" pitchFamily="50" charset="0"/>
                </a:rPr>
                <a:t>Site EOSC </a:t>
              </a:r>
              <a:r>
                <a:rPr lang="fr-FR" sz="1200" i="1" dirty="0" err="1" smtClean="0">
                  <a:solidFill>
                    <a:srgbClr val="2B2E83"/>
                  </a:solidFill>
                  <a:latin typeface="Argentum Sans" panose="00000500000000000000" pitchFamily="50" charset="0"/>
                </a:rPr>
                <a:t>Pillar</a:t>
              </a:r>
              <a:endParaRPr lang="fr-FR" sz="1200" i="1" dirty="0">
                <a:solidFill>
                  <a:srgbClr val="2B2E83"/>
                </a:solidFill>
                <a:latin typeface="Argentum Sans" panose="00000500000000000000" pitchFamily="50" charset="0"/>
              </a:endParaRPr>
            </a:p>
          </p:txBody>
        </p:sp>
        <p:sp>
          <p:nvSpPr>
            <p:cNvPr id="17" name="Flèche droite 16">
              <a:hlinkClick r:id="rId2"/>
            </p:cNvPr>
            <p:cNvSpPr/>
            <p:nvPr/>
          </p:nvSpPr>
          <p:spPr>
            <a:xfrm>
              <a:off x="7618856" y="4195030"/>
              <a:ext cx="173626" cy="160380"/>
            </a:xfrm>
            <a:prstGeom prst="rightArrow">
              <a:avLst/>
            </a:prstGeom>
            <a:solidFill>
              <a:srgbClr val="2B2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Picture 2" descr="https://www.eosc-pillar.eu/sites/all/themes/arcadia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9849"/>
            <a:ext cx="2209856" cy="89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0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F70B7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fr-FR" sz="2800" b="1" dirty="0" smtClean="0">
                <a:solidFill>
                  <a:srgbClr val="0F70B7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fr-FR" sz="2800" b="1" dirty="0">
                <a:solidFill>
                  <a:srgbClr val="0F70B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800" b="1" dirty="0" smtClean="0">
                <a:solidFill>
                  <a:srgbClr val="0F70B7"/>
                </a:solidFill>
                <a:latin typeface="Arial" pitchFamily="34" charset="0"/>
                <a:cs typeface="Arial" pitchFamily="34" charset="0"/>
              </a:rPr>
              <a:t>    (6.3)</a:t>
            </a:r>
            <a:endParaRPr lang="fr-FR" sz="2800" b="1" dirty="0">
              <a:solidFill>
                <a:srgbClr val="0F70B7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s://www.eosc-pillar.eu/sites/all/themes/arcadia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9849"/>
            <a:ext cx="2209856" cy="89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28650" y="1203598"/>
            <a:ext cx="788670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 smtClean="0">
                <a:solidFill>
                  <a:srgbClr val="2B2E83"/>
                </a:solidFill>
                <a:latin typeface="Argentum Sans" panose="00000500000000000000" pitchFamily="50" charset="0"/>
                <a:cs typeface="Arial" panose="020B0604020202020204" pitchFamily="34" charset="0"/>
              </a:rPr>
              <a:t>Rendus</a:t>
            </a:r>
            <a:r>
              <a:rPr lang="en-US" sz="2800" b="1" dirty="0" smtClean="0">
                <a:solidFill>
                  <a:srgbClr val="2B2E83"/>
                </a:solidFill>
                <a:latin typeface="Argentum Sans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2B2E83"/>
                </a:solidFill>
                <a:latin typeface="Argentum Sans" panose="00000500000000000000" pitchFamily="50" charset="0"/>
                <a:cs typeface="Arial" panose="020B0604020202020204" pitchFamily="34" charset="0"/>
              </a:rPr>
              <a:t>attendus</a:t>
            </a:r>
            <a:endParaRPr lang="en-US" sz="2400" b="1" dirty="0">
              <a:solidFill>
                <a:srgbClr val="2B2E83"/>
              </a:solidFill>
              <a:latin typeface="Argentum Sans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22" name="Espace réservé du contenu 3"/>
          <p:cNvSpPr txBox="1">
            <a:spLocks/>
          </p:cNvSpPr>
          <p:nvPr/>
        </p:nvSpPr>
        <p:spPr>
          <a:xfrm>
            <a:off x="217388" y="2067693"/>
            <a:ext cx="4444787" cy="223224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Connecteur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Dataverse+ &lt;&gt; </a:t>
            </a:r>
            <a:r>
              <a:rPr lang="en-US" sz="1600" dirty="0">
                <a:latin typeface="Argentum Sans" panose="00000500000000000000" pitchFamily="50" charset="0"/>
                <a:cs typeface="Arial" panose="020B0604020202020204" pitchFamily="34" charset="0"/>
              </a:rPr>
              <a:t>EOSC 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ETDR</a:t>
            </a:r>
            <a:endParaRPr lang="en-US" sz="1600" dirty="0">
              <a:latin typeface="Argentum Sans" panose="00000500000000000000" pitchFamily="50" charset="0"/>
              <a:cs typeface="Arial" panose="020B0604020202020204" pitchFamily="34" charset="0"/>
            </a:endParaRPr>
          </a:p>
          <a:p>
            <a:pPr marL="342900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latin typeface="Argentum Sans" panose="00000500000000000000" pitchFamily="50" charset="0"/>
                <a:cs typeface="Arial" panose="020B0604020202020204" pitchFamily="34" charset="0"/>
              </a:rPr>
              <a:t>APIs Dataverse &lt;&gt; 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  <a:hlinkClick r:id="rId3"/>
              </a:rPr>
              <a:t>B2SAFE</a:t>
            </a:r>
            <a:endParaRPr lang="en-US" sz="1600" dirty="0">
              <a:latin typeface="Argentum Sans" panose="00000500000000000000" pitchFamily="50" charset="0"/>
              <a:cs typeface="Arial" panose="020B0604020202020204" pitchFamily="34" charset="0"/>
            </a:endParaRPr>
          </a:p>
          <a:p>
            <a:pPr marL="342900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Moissonage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de </a:t>
            </a:r>
            <a:r>
              <a:rPr lang="en-US" sz="1600" dirty="0">
                <a:latin typeface="Argentum Sans" panose="00000500000000000000" pitchFamily="50" charset="0"/>
                <a:cs typeface="Arial" panose="020B0604020202020204" pitchFamily="34" charset="0"/>
              </a:rPr>
              <a:t>dataverse 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par </a:t>
            </a:r>
            <a:r>
              <a:rPr lang="en-US" sz="1600" dirty="0">
                <a:latin typeface="Argentum Sans" panose="00000500000000000000" pitchFamily="50" charset="0"/>
                <a:cs typeface="Arial" panose="020B0604020202020204" pitchFamily="34" charset="0"/>
              </a:rPr>
              <a:t>B2FIND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.</a:t>
            </a:r>
          </a:p>
          <a:p>
            <a:pPr marL="342900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Intégrer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gentum Sans" panose="00000500000000000000" pitchFamily="50" charset="0"/>
                <a:cs typeface="Arial" panose="020B0604020202020204" pitchFamily="34" charset="0"/>
              </a:rPr>
              <a:t>dataverse 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à </a:t>
            </a:r>
            <a:r>
              <a:rPr lang="en-US" sz="1600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l’EVR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* D4Science</a:t>
            </a:r>
            <a:endParaRPr lang="en-US" sz="1600" dirty="0">
              <a:latin typeface="Argentum Sans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34" name="Google Shape;422;p40"/>
          <p:cNvSpPr/>
          <p:nvPr/>
        </p:nvSpPr>
        <p:spPr>
          <a:xfrm>
            <a:off x="268620" y="2121996"/>
            <a:ext cx="242326" cy="242311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F70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435;p40"/>
          <p:cNvGrpSpPr/>
          <p:nvPr/>
        </p:nvGrpSpPr>
        <p:grpSpPr>
          <a:xfrm>
            <a:off x="255158" y="3143692"/>
            <a:ext cx="258519" cy="275451"/>
            <a:chOff x="5970800" y="1619250"/>
            <a:chExt cx="428650" cy="456725"/>
          </a:xfrm>
          <a:solidFill>
            <a:srgbClr val="0F70B7"/>
          </a:solidFill>
        </p:grpSpPr>
        <p:sp>
          <p:nvSpPr>
            <p:cNvPr id="36" name="Google Shape;436;p4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7;p4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38;p4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9;p4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0;p4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538;p40"/>
          <p:cNvSpPr/>
          <p:nvPr/>
        </p:nvSpPr>
        <p:spPr>
          <a:xfrm>
            <a:off x="243591" y="3777785"/>
            <a:ext cx="289458" cy="16351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F70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580;p40"/>
          <p:cNvGrpSpPr/>
          <p:nvPr/>
        </p:nvGrpSpPr>
        <p:grpSpPr>
          <a:xfrm>
            <a:off x="226644" y="2615102"/>
            <a:ext cx="331434" cy="301233"/>
            <a:chOff x="4562200" y="4968250"/>
            <a:chExt cx="549550" cy="499475"/>
          </a:xfrm>
          <a:solidFill>
            <a:srgbClr val="0F70B7"/>
          </a:solidFill>
        </p:grpSpPr>
        <p:sp>
          <p:nvSpPr>
            <p:cNvPr id="43" name="Google Shape;581;p4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2;p4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3;p40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4;p40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;p40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Espace réservé du contenu 5"/>
          <p:cNvSpPr txBox="1">
            <a:spLocks/>
          </p:cNvSpPr>
          <p:nvPr/>
        </p:nvSpPr>
        <p:spPr>
          <a:xfrm>
            <a:off x="4657048" y="2067693"/>
            <a:ext cx="4456472" cy="223224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latin typeface="Argentum Sans" panose="00000500000000000000" pitchFamily="50" charset="0"/>
                <a:cs typeface="Arial" panose="020B0604020202020204" pitchFamily="34" charset="0"/>
              </a:rPr>
              <a:t>Integrate 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Dataverse data </a:t>
            </a:r>
            <a:r>
              <a:rPr lang="en-US" sz="1600" dirty="0">
                <a:latin typeface="Argentum Sans" panose="00000500000000000000" pitchFamily="50" charset="0"/>
                <a:cs typeface="Arial" panose="020B0604020202020204" pitchFamily="34" charset="0"/>
              </a:rPr>
              <a:t>in Containers </a:t>
            </a:r>
            <a:endParaRPr lang="en-US" sz="1600" dirty="0" smtClean="0">
              <a:latin typeface="Argentum Sans" panose="00000500000000000000" pitchFamily="50" charset="0"/>
              <a:cs typeface="Arial" panose="020B0604020202020204" pitchFamily="34" charset="0"/>
            </a:endParaRPr>
          </a:p>
          <a:p>
            <a:pPr marL="342900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Connection Dataverse &lt;&gt; services PGD</a:t>
            </a:r>
          </a:p>
          <a:p>
            <a:pPr marL="342900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 err="1" smtClean="0">
                <a:latin typeface="Argentum Sans" panose="00000500000000000000" pitchFamily="50" charset="0"/>
                <a:cs typeface="Arial" panose="020B0604020202020204" pitchFamily="34" charset="0"/>
              </a:rPr>
              <a:t>Procédures</a:t>
            </a:r>
            <a:r>
              <a:rPr lang="en-US" sz="1600" dirty="0" smtClean="0">
                <a:latin typeface="Argentum Sans" panose="00000500000000000000" pitchFamily="50" charset="0"/>
                <a:cs typeface="Arial" panose="020B0604020202020204" pitchFamily="34" charset="0"/>
              </a:rPr>
              <a:t> et recommendations pour enforce data provenance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>
              <a:latin typeface="Argentum Sans" panose="00000500000000000000" pitchFamily="50" charset="0"/>
              <a:cs typeface="Arial" panose="020B0604020202020204" pitchFamily="34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16006"/>
            <a:ext cx="364412" cy="364412"/>
          </a:xfrm>
          <a:prstGeom prst="rect">
            <a:avLst/>
          </a:prstGeom>
        </p:spPr>
      </p:pic>
      <p:grpSp>
        <p:nvGrpSpPr>
          <p:cNvPr id="27" name="Google Shape;332;p40"/>
          <p:cNvGrpSpPr/>
          <p:nvPr/>
        </p:nvGrpSpPr>
        <p:grpSpPr>
          <a:xfrm>
            <a:off x="4687714" y="2615102"/>
            <a:ext cx="250407" cy="316688"/>
            <a:chOff x="584925" y="238125"/>
            <a:chExt cx="415200" cy="525100"/>
          </a:xfrm>
          <a:solidFill>
            <a:srgbClr val="0F70B7"/>
          </a:solidFill>
        </p:grpSpPr>
        <p:sp>
          <p:nvSpPr>
            <p:cNvPr id="28" name="Google Shape;333;p40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4;p40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5;p40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6;p40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7;p40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8;p40"/>
            <p:cNvSpPr/>
            <p:nvPr/>
          </p:nvSpPr>
          <p:spPr>
            <a:xfrm>
              <a:off x="584925" y="261325"/>
              <a:ext cx="378574" cy="464051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351;p40"/>
          <p:cNvGrpSpPr>
            <a:grpSpLocks noChangeAspect="1"/>
          </p:cNvGrpSpPr>
          <p:nvPr/>
        </p:nvGrpSpPr>
        <p:grpSpPr>
          <a:xfrm>
            <a:off x="4669047" y="3158862"/>
            <a:ext cx="274041" cy="324000"/>
            <a:chOff x="4636075" y="261925"/>
            <a:chExt cx="401800" cy="475050"/>
          </a:xfrm>
          <a:solidFill>
            <a:srgbClr val="0F70B7"/>
          </a:solidFill>
        </p:grpSpPr>
        <p:sp>
          <p:nvSpPr>
            <p:cNvPr id="49" name="Google Shape;352;p4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3;p4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4;p4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5;p4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6031592" y="4223289"/>
            <a:ext cx="3188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latin typeface="Argentum Sans" panose="00000500000000000000" pitchFamily="50" charset="0"/>
              </a:rPr>
              <a:t>*  </a:t>
            </a:r>
            <a:r>
              <a:rPr lang="fr-FR" sz="1200" b="1" i="1" dirty="0" smtClean="0">
                <a:latin typeface="Argentum Sans" panose="00000500000000000000" pitchFamily="50" charset="0"/>
              </a:rPr>
              <a:t>E</a:t>
            </a:r>
            <a:r>
              <a:rPr lang="fr-FR" sz="1200" i="1" dirty="0" smtClean="0">
                <a:latin typeface="Argentum Sans" panose="00000500000000000000" pitchFamily="50" charset="0"/>
              </a:rPr>
              <a:t>nvironnement </a:t>
            </a:r>
            <a:r>
              <a:rPr lang="fr-FR" sz="1200" b="1" i="1" dirty="0" smtClean="0">
                <a:latin typeface="Argentum Sans" panose="00000500000000000000" pitchFamily="50" charset="0"/>
              </a:rPr>
              <a:t>V</a:t>
            </a:r>
            <a:r>
              <a:rPr lang="fr-FR" sz="1200" i="1" dirty="0" smtClean="0">
                <a:latin typeface="Argentum Sans" panose="00000500000000000000" pitchFamily="50" charset="0"/>
              </a:rPr>
              <a:t>irtuel de </a:t>
            </a:r>
            <a:r>
              <a:rPr lang="fr-FR" sz="1200" b="1" i="1" dirty="0" smtClean="0">
                <a:latin typeface="Argentum Sans" panose="00000500000000000000" pitchFamily="50" charset="0"/>
              </a:rPr>
              <a:t>R</a:t>
            </a:r>
            <a:r>
              <a:rPr lang="fr-FR" sz="1200" i="1" dirty="0" smtClean="0">
                <a:latin typeface="Argentum Sans" panose="00000500000000000000" pitchFamily="50" charset="0"/>
              </a:rPr>
              <a:t>echerche</a:t>
            </a:r>
            <a:endParaRPr lang="fr-FR" sz="1200" i="1" dirty="0">
              <a:latin typeface="Argentum Sa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CERTIFICATION ?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9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41151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rgbClr val="D9E5C5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BONJOUR</a:t>
            </a:r>
            <a:endParaRPr lang="fr-FR" sz="4400" b="1" dirty="0">
              <a:solidFill>
                <a:srgbClr val="D9E5C5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6430754" y="1546901"/>
            <a:ext cx="1872208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6012160" y="3474381"/>
            <a:ext cx="2709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9E5C5"/>
                </a:solidFill>
                <a:latin typeface="Argentum Sans" panose="00000500000000000000" pitchFamily="50" charset="0"/>
                <a:cs typeface="Arial" panose="020B0604020202020204" pitchFamily="34" charset="0"/>
              </a:rPr>
              <a:t>tiny.cc/</a:t>
            </a:r>
            <a:r>
              <a:rPr lang="en-US" dirty="0" err="1" smtClean="0">
                <a:solidFill>
                  <a:srgbClr val="D9E5C5"/>
                </a:solidFill>
                <a:latin typeface="Argentum Sans" panose="00000500000000000000" pitchFamily="50" charset="0"/>
                <a:cs typeface="Arial" panose="020B0604020202020204" pitchFamily="34" charset="0"/>
              </a:rPr>
              <a:t>JNSO_DataInra</a:t>
            </a:r>
            <a:endParaRPr lang="fr-FR" dirty="0">
              <a:solidFill>
                <a:srgbClr val="D9E5C5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63638"/>
            <a:ext cx="1384889" cy="1384889"/>
          </a:xfrm>
          <a:prstGeom prst="rect">
            <a:avLst/>
          </a:prstGeom>
        </p:spPr>
      </p:pic>
      <p:sp>
        <p:nvSpPr>
          <p:cNvPr id="13" name="Google Shape;596;p40"/>
          <p:cNvSpPr/>
          <p:nvPr/>
        </p:nvSpPr>
        <p:spPr>
          <a:xfrm>
            <a:off x="3005416" y="2732624"/>
            <a:ext cx="335762" cy="185586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3419872" y="2686917"/>
            <a:ext cx="1266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D9E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100" b="1" dirty="0" err="1" smtClean="0">
                <a:solidFill>
                  <a:srgbClr val="D9E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Dimitri_Szabo</a:t>
            </a:r>
            <a:endParaRPr lang="fr-FR" sz="1100" b="1" dirty="0">
              <a:solidFill>
                <a:srgbClr val="D9E5C5"/>
              </a:solidFill>
            </a:endParaRPr>
          </a:p>
        </p:txBody>
      </p:sp>
      <p:grpSp>
        <p:nvGrpSpPr>
          <p:cNvPr id="15" name="Google Shape;407;p40"/>
          <p:cNvGrpSpPr/>
          <p:nvPr/>
        </p:nvGrpSpPr>
        <p:grpSpPr>
          <a:xfrm>
            <a:off x="3045516" y="2271828"/>
            <a:ext cx="281346" cy="197395"/>
            <a:chOff x="559275" y="1683950"/>
            <a:chExt cx="466500" cy="327300"/>
          </a:xfrm>
          <a:solidFill>
            <a:schemeClr val="bg1"/>
          </a:solidFill>
        </p:grpSpPr>
        <p:sp>
          <p:nvSpPr>
            <p:cNvPr id="16" name="Google Shape;408;p40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9;p40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/>
          <p:cNvSpPr/>
          <p:nvPr/>
        </p:nvSpPr>
        <p:spPr>
          <a:xfrm>
            <a:off x="3419872" y="2241503"/>
            <a:ext cx="17219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D9E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dimitri.szabo@inra.fr</a:t>
            </a:r>
            <a:endParaRPr lang="fr-FR" sz="1200" b="1" dirty="0">
              <a:solidFill>
                <a:srgbClr val="D9E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51330" y="1634838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D9E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DIMITRI </a:t>
            </a:r>
            <a:r>
              <a:rPr lang="en-US" sz="2000" strike="sngStrike" dirty="0" smtClean="0">
                <a:solidFill>
                  <a:srgbClr val="D9E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HRČAK</a:t>
            </a:r>
            <a:r>
              <a:rPr lang="en-US" sz="2000" b="1" dirty="0" smtClean="0">
                <a:solidFill>
                  <a:srgbClr val="D9E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SZABO</a:t>
            </a:r>
            <a:endParaRPr lang="fr-FR" sz="2000" b="1" dirty="0">
              <a:solidFill>
                <a:srgbClr val="D9E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4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1299196" y="3072735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ESPÉRANCES</a:t>
            </a:r>
            <a:endParaRPr lang="fr-FR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299196" y="356749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7584" y="2136631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_04</a:t>
            </a:r>
            <a:endParaRPr lang="fr-FR" sz="6000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Google Shape;538;p40"/>
          <p:cNvSpPr/>
          <p:nvPr/>
        </p:nvSpPr>
        <p:spPr>
          <a:xfrm>
            <a:off x="899592" y="3217049"/>
            <a:ext cx="409932" cy="2315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5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299196" y="4851350"/>
            <a:ext cx="4136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DIMITRI SZABO / </a:t>
            </a:r>
            <a:r>
              <a:rPr lang="fr-FR" sz="900" b="1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JOUNRNÉES NATIONALES DE LA SCIENCE OUVERTE</a:t>
            </a:r>
            <a:endParaRPr lang="fr-FR" sz="900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3" y="4577618"/>
            <a:ext cx="801613" cy="28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5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12" r="1"/>
          <a:stretch/>
        </p:blipFill>
        <p:spPr>
          <a:xfrm flipH="1">
            <a:off x="6631719" y="0"/>
            <a:ext cx="2550902" cy="5143500"/>
          </a:xfrm>
          <a:prstGeom prst="rect">
            <a:avLst/>
          </a:prstGeom>
        </p:spPr>
      </p:pic>
      <p:grpSp>
        <p:nvGrpSpPr>
          <p:cNvPr id="40" name="Groupe 39"/>
          <p:cNvGrpSpPr/>
          <p:nvPr/>
        </p:nvGrpSpPr>
        <p:grpSpPr>
          <a:xfrm>
            <a:off x="6629610" y="3132048"/>
            <a:ext cx="2838933" cy="2248013"/>
            <a:chOff x="6629610" y="3387487"/>
            <a:chExt cx="2838933" cy="2248013"/>
          </a:xfrm>
        </p:grpSpPr>
        <p:sp>
          <p:nvSpPr>
            <p:cNvPr id="18" name="Rectangle à coins arrondis 17"/>
            <p:cNvSpPr/>
            <p:nvPr/>
          </p:nvSpPr>
          <p:spPr>
            <a:xfrm>
              <a:off x="6629610" y="3507853"/>
              <a:ext cx="2838933" cy="2127647"/>
            </a:xfrm>
            <a:prstGeom prst="roundRect">
              <a:avLst>
                <a:gd name="adj" fmla="val 9179"/>
              </a:avLst>
            </a:prstGeom>
            <a:solidFill>
              <a:srgbClr val="6F9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696" y="3387487"/>
              <a:ext cx="1304925" cy="2076450"/>
            </a:xfrm>
            <a:prstGeom prst="rect">
              <a:avLst/>
            </a:prstGeom>
          </p:spPr>
        </p:pic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89" y="0"/>
            <a:ext cx="4115222" cy="5143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013"/>
          <a:stretch/>
        </p:blipFill>
        <p:spPr>
          <a:xfrm flipH="1">
            <a:off x="-36513" y="0"/>
            <a:ext cx="2550901" cy="5143500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-38621" y="2635002"/>
            <a:ext cx="2771800" cy="2508498"/>
            <a:chOff x="0" y="-80764"/>
            <a:chExt cx="2771800" cy="2508498"/>
          </a:xfrm>
        </p:grpSpPr>
        <p:sp>
          <p:nvSpPr>
            <p:cNvPr id="14" name="Rectangle 13"/>
            <p:cNvSpPr/>
            <p:nvPr/>
          </p:nvSpPr>
          <p:spPr>
            <a:xfrm>
              <a:off x="0" y="1"/>
              <a:ext cx="2771800" cy="2427733"/>
            </a:xfrm>
            <a:prstGeom prst="rect">
              <a:avLst/>
            </a:prstGeom>
            <a:solidFill>
              <a:srgbClr val="6F9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-80764"/>
              <a:ext cx="1304925" cy="2076450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08" y="1377889"/>
              <a:ext cx="2160000" cy="894449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331640" y="1361283"/>
            <a:ext cx="6480720" cy="584775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fr-FR" sz="32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Merci de votre attention !</a:t>
            </a:r>
            <a:endParaRPr lang="fr-FR" sz="32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3571115" y="4879561"/>
            <a:ext cx="2366739" cy="263939"/>
            <a:chOff x="3733032" y="4878397"/>
            <a:chExt cx="2366739" cy="263939"/>
          </a:xfrm>
        </p:grpSpPr>
        <p:sp>
          <p:nvSpPr>
            <p:cNvPr id="4" name="Rectangle 3"/>
            <p:cNvSpPr/>
            <p:nvPr/>
          </p:nvSpPr>
          <p:spPr>
            <a:xfrm>
              <a:off x="4005928" y="4880726"/>
              <a:ext cx="209384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rgbClr val="8A7E7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100" dirty="0" smtClean="0">
                  <a:solidFill>
                    <a:srgbClr val="8A7E7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hoto</a:t>
              </a:r>
              <a:r>
                <a: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smtClean="0">
                  <a:solidFill>
                    <a:srgbClr val="8A7E7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</a:t>
              </a:r>
              <a:r>
                <a:rPr lang="en-US" sz="1100" dirty="0">
                  <a:solidFill>
                    <a:srgbClr val="8A7E7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r>
                <a:rPr lang="en-US" sz="1100" b="1" dirty="0" err="1">
                  <a:solidFill>
                    <a:srgbClr val="8A7E7A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6"/>
                </a:rPr>
                <a:t>Branimir</a:t>
              </a:r>
              <a:r>
                <a:rPr lang="en-US" sz="1100" b="1" dirty="0">
                  <a:solidFill>
                    <a:srgbClr val="8A7E7A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6"/>
                </a:rPr>
                <a:t> </a:t>
              </a:r>
              <a:r>
                <a:rPr lang="en-US" sz="1100" dirty="0" smtClean="0">
                  <a:solidFill>
                    <a:srgbClr val="8A7E7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lang="en-US" sz="1100" dirty="0">
                  <a:solidFill>
                    <a:srgbClr val="8A7E7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r>
                <a:rPr lang="en-US" sz="1100" b="1" dirty="0" err="1">
                  <a:solidFill>
                    <a:srgbClr val="8A7E7A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7"/>
                </a:rPr>
                <a:t>Pexels</a:t>
              </a:r>
              <a:endParaRPr lang="fr-FR" sz="1100" dirty="0">
                <a:solidFill>
                  <a:srgbClr val="8A7E7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oogle Shape;339;p40"/>
            <p:cNvGrpSpPr/>
            <p:nvPr/>
          </p:nvGrpSpPr>
          <p:grpSpPr>
            <a:xfrm>
              <a:off x="3733032" y="4878397"/>
              <a:ext cx="268093" cy="223177"/>
              <a:chOff x="1244325" y="314425"/>
              <a:chExt cx="444525" cy="370050"/>
            </a:xfrm>
            <a:solidFill>
              <a:srgbClr val="FFFFFF">
                <a:alpha val="40000"/>
              </a:srgbClr>
            </a:solidFill>
          </p:grpSpPr>
          <p:sp>
            <p:nvSpPr>
              <p:cNvPr id="21" name="Google Shape;340;p40"/>
              <p:cNvSpPr/>
              <p:nvPr/>
            </p:nvSpPr>
            <p:spPr>
              <a:xfrm>
                <a:off x="1388425" y="463425"/>
                <a:ext cx="14352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740" extrusionOk="0">
                    <a:moveTo>
                      <a:pt x="2809" y="0"/>
                    </a:moveTo>
                    <a:lnTo>
                      <a:pt x="2492" y="49"/>
                    </a:lnTo>
                    <a:lnTo>
                      <a:pt x="2199" y="122"/>
                    </a:lnTo>
                    <a:lnTo>
                      <a:pt x="1906" y="244"/>
                    </a:lnTo>
                    <a:lnTo>
                      <a:pt x="1637" y="366"/>
                    </a:lnTo>
                    <a:lnTo>
                      <a:pt x="1368" y="537"/>
                    </a:lnTo>
                    <a:lnTo>
                      <a:pt x="1149" y="708"/>
                    </a:lnTo>
                    <a:lnTo>
                      <a:pt x="904" y="904"/>
                    </a:lnTo>
                    <a:lnTo>
                      <a:pt x="709" y="1124"/>
                    </a:lnTo>
                    <a:lnTo>
                      <a:pt x="538" y="1368"/>
                    </a:lnTo>
                    <a:lnTo>
                      <a:pt x="367" y="1636"/>
                    </a:lnTo>
                    <a:lnTo>
                      <a:pt x="245" y="1905"/>
                    </a:lnTo>
                    <a:lnTo>
                      <a:pt x="147" y="2198"/>
                    </a:lnTo>
                    <a:lnTo>
                      <a:pt x="74" y="2491"/>
                    </a:lnTo>
                    <a:lnTo>
                      <a:pt x="25" y="2809"/>
                    </a:lnTo>
                    <a:lnTo>
                      <a:pt x="1" y="3126"/>
                    </a:lnTo>
                    <a:lnTo>
                      <a:pt x="25" y="3517"/>
                    </a:lnTo>
                    <a:lnTo>
                      <a:pt x="98" y="3908"/>
                    </a:lnTo>
                    <a:lnTo>
                      <a:pt x="221" y="4274"/>
                    </a:lnTo>
                    <a:lnTo>
                      <a:pt x="392" y="4641"/>
                    </a:lnTo>
                    <a:lnTo>
                      <a:pt x="611" y="4958"/>
                    </a:lnTo>
                    <a:lnTo>
                      <a:pt x="856" y="5251"/>
                    </a:lnTo>
                    <a:lnTo>
                      <a:pt x="1124" y="5520"/>
                    </a:lnTo>
                    <a:lnTo>
                      <a:pt x="1442" y="5740"/>
                    </a:lnTo>
                    <a:lnTo>
                      <a:pt x="1393" y="5422"/>
                    </a:lnTo>
                    <a:lnTo>
                      <a:pt x="1368" y="5080"/>
                    </a:lnTo>
                    <a:lnTo>
                      <a:pt x="1393" y="4689"/>
                    </a:lnTo>
                    <a:lnTo>
                      <a:pt x="1442" y="4323"/>
                    </a:lnTo>
                    <a:lnTo>
                      <a:pt x="1539" y="3957"/>
                    </a:lnTo>
                    <a:lnTo>
                      <a:pt x="1662" y="3639"/>
                    </a:lnTo>
                    <a:lnTo>
                      <a:pt x="1808" y="3297"/>
                    </a:lnTo>
                    <a:lnTo>
                      <a:pt x="2003" y="3004"/>
                    </a:lnTo>
                    <a:lnTo>
                      <a:pt x="2223" y="2711"/>
                    </a:lnTo>
                    <a:lnTo>
                      <a:pt x="2468" y="2442"/>
                    </a:lnTo>
                    <a:lnTo>
                      <a:pt x="2712" y="2198"/>
                    </a:lnTo>
                    <a:lnTo>
                      <a:pt x="3005" y="2003"/>
                    </a:lnTo>
                    <a:lnTo>
                      <a:pt x="3322" y="1807"/>
                    </a:lnTo>
                    <a:lnTo>
                      <a:pt x="3640" y="1661"/>
                    </a:lnTo>
                    <a:lnTo>
                      <a:pt x="3982" y="1514"/>
                    </a:lnTo>
                    <a:lnTo>
                      <a:pt x="4324" y="1441"/>
                    </a:lnTo>
                    <a:lnTo>
                      <a:pt x="4690" y="1368"/>
                    </a:lnTo>
                    <a:lnTo>
                      <a:pt x="5423" y="1368"/>
                    </a:lnTo>
                    <a:lnTo>
                      <a:pt x="5740" y="1417"/>
                    </a:lnTo>
                    <a:lnTo>
                      <a:pt x="5520" y="1124"/>
                    </a:lnTo>
                    <a:lnTo>
                      <a:pt x="5252" y="831"/>
                    </a:lnTo>
                    <a:lnTo>
                      <a:pt x="4959" y="586"/>
                    </a:lnTo>
                    <a:lnTo>
                      <a:pt x="4641" y="391"/>
                    </a:lnTo>
                    <a:lnTo>
                      <a:pt x="4299" y="220"/>
                    </a:lnTo>
                    <a:lnTo>
                      <a:pt x="3933" y="98"/>
                    </a:lnTo>
                    <a:lnTo>
                      <a:pt x="3542" y="25"/>
                    </a:lnTo>
                    <a:lnTo>
                      <a:pt x="31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41;p40"/>
              <p:cNvSpPr/>
              <p:nvPr/>
            </p:nvSpPr>
            <p:spPr>
              <a:xfrm>
                <a:off x="1244325" y="314425"/>
                <a:ext cx="444525" cy="370050"/>
              </a:xfrm>
              <a:custGeom>
                <a:avLst/>
                <a:gdLst/>
                <a:ahLst/>
                <a:cxnLst/>
                <a:rect l="l" t="t" r="r" b="b"/>
                <a:pathLst>
                  <a:path w="17781" h="14802" extrusionOk="0">
                    <a:moveTo>
                      <a:pt x="11748" y="2101"/>
                    </a:moveTo>
                    <a:lnTo>
                      <a:pt x="11846" y="2126"/>
                    </a:lnTo>
                    <a:lnTo>
                      <a:pt x="11919" y="2175"/>
                    </a:lnTo>
                    <a:lnTo>
                      <a:pt x="11968" y="2248"/>
                    </a:lnTo>
                    <a:lnTo>
                      <a:pt x="11993" y="2346"/>
                    </a:lnTo>
                    <a:lnTo>
                      <a:pt x="11968" y="2419"/>
                    </a:lnTo>
                    <a:lnTo>
                      <a:pt x="11919" y="2492"/>
                    </a:lnTo>
                    <a:lnTo>
                      <a:pt x="11846" y="2541"/>
                    </a:lnTo>
                    <a:lnTo>
                      <a:pt x="11748" y="2565"/>
                    </a:lnTo>
                    <a:lnTo>
                      <a:pt x="6033" y="2565"/>
                    </a:lnTo>
                    <a:lnTo>
                      <a:pt x="5936" y="2541"/>
                    </a:lnTo>
                    <a:lnTo>
                      <a:pt x="5862" y="2492"/>
                    </a:lnTo>
                    <a:lnTo>
                      <a:pt x="5814" y="2419"/>
                    </a:lnTo>
                    <a:lnTo>
                      <a:pt x="5789" y="2346"/>
                    </a:lnTo>
                    <a:lnTo>
                      <a:pt x="5814" y="2248"/>
                    </a:lnTo>
                    <a:lnTo>
                      <a:pt x="5862" y="2175"/>
                    </a:lnTo>
                    <a:lnTo>
                      <a:pt x="5936" y="2126"/>
                    </a:lnTo>
                    <a:lnTo>
                      <a:pt x="6033" y="2101"/>
                    </a:lnTo>
                    <a:close/>
                    <a:moveTo>
                      <a:pt x="15949" y="4519"/>
                    </a:moveTo>
                    <a:lnTo>
                      <a:pt x="16047" y="4568"/>
                    </a:lnTo>
                    <a:lnTo>
                      <a:pt x="16145" y="4592"/>
                    </a:lnTo>
                    <a:lnTo>
                      <a:pt x="16193" y="4666"/>
                    </a:lnTo>
                    <a:lnTo>
                      <a:pt x="16267" y="4739"/>
                    </a:lnTo>
                    <a:lnTo>
                      <a:pt x="16316" y="4812"/>
                    </a:lnTo>
                    <a:lnTo>
                      <a:pt x="16340" y="4910"/>
                    </a:lnTo>
                    <a:lnTo>
                      <a:pt x="16340" y="5008"/>
                    </a:lnTo>
                    <a:lnTo>
                      <a:pt x="16340" y="5789"/>
                    </a:lnTo>
                    <a:lnTo>
                      <a:pt x="16340" y="5887"/>
                    </a:lnTo>
                    <a:lnTo>
                      <a:pt x="16316" y="5985"/>
                    </a:lnTo>
                    <a:lnTo>
                      <a:pt x="16267" y="6058"/>
                    </a:lnTo>
                    <a:lnTo>
                      <a:pt x="16193" y="6131"/>
                    </a:lnTo>
                    <a:lnTo>
                      <a:pt x="16145" y="6204"/>
                    </a:lnTo>
                    <a:lnTo>
                      <a:pt x="16047" y="6229"/>
                    </a:lnTo>
                    <a:lnTo>
                      <a:pt x="15949" y="6278"/>
                    </a:lnTo>
                    <a:lnTo>
                      <a:pt x="14069" y="6278"/>
                    </a:lnTo>
                    <a:lnTo>
                      <a:pt x="13971" y="6229"/>
                    </a:lnTo>
                    <a:lnTo>
                      <a:pt x="13898" y="6204"/>
                    </a:lnTo>
                    <a:lnTo>
                      <a:pt x="13824" y="6131"/>
                    </a:lnTo>
                    <a:lnTo>
                      <a:pt x="13751" y="6058"/>
                    </a:lnTo>
                    <a:lnTo>
                      <a:pt x="13727" y="5985"/>
                    </a:lnTo>
                    <a:lnTo>
                      <a:pt x="13678" y="5887"/>
                    </a:lnTo>
                    <a:lnTo>
                      <a:pt x="13678" y="5789"/>
                    </a:lnTo>
                    <a:lnTo>
                      <a:pt x="13678" y="5008"/>
                    </a:lnTo>
                    <a:lnTo>
                      <a:pt x="13678" y="4910"/>
                    </a:lnTo>
                    <a:lnTo>
                      <a:pt x="13727" y="4812"/>
                    </a:lnTo>
                    <a:lnTo>
                      <a:pt x="13751" y="4739"/>
                    </a:lnTo>
                    <a:lnTo>
                      <a:pt x="13824" y="4666"/>
                    </a:lnTo>
                    <a:lnTo>
                      <a:pt x="13898" y="4592"/>
                    </a:lnTo>
                    <a:lnTo>
                      <a:pt x="13971" y="4568"/>
                    </a:lnTo>
                    <a:lnTo>
                      <a:pt x="14069" y="4519"/>
                    </a:lnTo>
                    <a:close/>
                    <a:moveTo>
                      <a:pt x="8891" y="5105"/>
                    </a:moveTo>
                    <a:lnTo>
                      <a:pt x="9306" y="5130"/>
                    </a:lnTo>
                    <a:lnTo>
                      <a:pt x="9697" y="5179"/>
                    </a:lnTo>
                    <a:lnTo>
                      <a:pt x="10063" y="5276"/>
                    </a:lnTo>
                    <a:lnTo>
                      <a:pt x="10430" y="5423"/>
                    </a:lnTo>
                    <a:lnTo>
                      <a:pt x="10796" y="5594"/>
                    </a:lnTo>
                    <a:lnTo>
                      <a:pt x="11113" y="5789"/>
                    </a:lnTo>
                    <a:lnTo>
                      <a:pt x="11406" y="6009"/>
                    </a:lnTo>
                    <a:lnTo>
                      <a:pt x="11700" y="6278"/>
                    </a:lnTo>
                    <a:lnTo>
                      <a:pt x="11968" y="6546"/>
                    </a:lnTo>
                    <a:lnTo>
                      <a:pt x="12188" y="6864"/>
                    </a:lnTo>
                    <a:lnTo>
                      <a:pt x="12383" y="7181"/>
                    </a:lnTo>
                    <a:lnTo>
                      <a:pt x="12554" y="7523"/>
                    </a:lnTo>
                    <a:lnTo>
                      <a:pt x="12676" y="7890"/>
                    </a:lnTo>
                    <a:lnTo>
                      <a:pt x="12774" y="8280"/>
                    </a:lnTo>
                    <a:lnTo>
                      <a:pt x="12847" y="8671"/>
                    </a:lnTo>
                    <a:lnTo>
                      <a:pt x="12872" y="9086"/>
                    </a:lnTo>
                    <a:lnTo>
                      <a:pt x="12847" y="9477"/>
                    </a:lnTo>
                    <a:lnTo>
                      <a:pt x="12774" y="9868"/>
                    </a:lnTo>
                    <a:lnTo>
                      <a:pt x="12676" y="10259"/>
                    </a:lnTo>
                    <a:lnTo>
                      <a:pt x="12554" y="10625"/>
                    </a:lnTo>
                    <a:lnTo>
                      <a:pt x="12383" y="10967"/>
                    </a:lnTo>
                    <a:lnTo>
                      <a:pt x="12188" y="11309"/>
                    </a:lnTo>
                    <a:lnTo>
                      <a:pt x="11968" y="11602"/>
                    </a:lnTo>
                    <a:lnTo>
                      <a:pt x="11700" y="11895"/>
                    </a:lnTo>
                    <a:lnTo>
                      <a:pt x="11406" y="12139"/>
                    </a:lnTo>
                    <a:lnTo>
                      <a:pt x="11113" y="12383"/>
                    </a:lnTo>
                    <a:lnTo>
                      <a:pt x="10796" y="12579"/>
                    </a:lnTo>
                    <a:lnTo>
                      <a:pt x="10430" y="12750"/>
                    </a:lnTo>
                    <a:lnTo>
                      <a:pt x="10063" y="12872"/>
                    </a:lnTo>
                    <a:lnTo>
                      <a:pt x="9697" y="12970"/>
                    </a:lnTo>
                    <a:lnTo>
                      <a:pt x="9306" y="13018"/>
                    </a:lnTo>
                    <a:lnTo>
                      <a:pt x="8891" y="13043"/>
                    </a:lnTo>
                    <a:lnTo>
                      <a:pt x="8476" y="13018"/>
                    </a:lnTo>
                    <a:lnTo>
                      <a:pt x="8085" y="12970"/>
                    </a:lnTo>
                    <a:lnTo>
                      <a:pt x="7719" y="12872"/>
                    </a:lnTo>
                    <a:lnTo>
                      <a:pt x="7352" y="12750"/>
                    </a:lnTo>
                    <a:lnTo>
                      <a:pt x="6986" y="12579"/>
                    </a:lnTo>
                    <a:lnTo>
                      <a:pt x="6668" y="12383"/>
                    </a:lnTo>
                    <a:lnTo>
                      <a:pt x="6375" y="12139"/>
                    </a:lnTo>
                    <a:lnTo>
                      <a:pt x="6082" y="11895"/>
                    </a:lnTo>
                    <a:lnTo>
                      <a:pt x="5814" y="11602"/>
                    </a:lnTo>
                    <a:lnTo>
                      <a:pt x="5594" y="11309"/>
                    </a:lnTo>
                    <a:lnTo>
                      <a:pt x="5398" y="10967"/>
                    </a:lnTo>
                    <a:lnTo>
                      <a:pt x="5227" y="10625"/>
                    </a:lnTo>
                    <a:lnTo>
                      <a:pt x="5105" y="10259"/>
                    </a:lnTo>
                    <a:lnTo>
                      <a:pt x="5008" y="9868"/>
                    </a:lnTo>
                    <a:lnTo>
                      <a:pt x="4934" y="9477"/>
                    </a:lnTo>
                    <a:lnTo>
                      <a:pt x="4910" y="9086"/>
                    </a:lnTo>
                    <a:lnTo>
                      <a:pt x="4934" y="8671"/>
                    </a:lnTo>
                    <a:lnTo>
                      <a:pt x="5008" y="8280"/>
                    </a:lnTo>
                    <a:lnTo>
                      <a:pt x="5105" y="7890"/>
                    </a:lnTo>
                    <a:lnTo>
                      <a:pt x="5227" y="7523"/>
                    </a:lnTo>
                    <a:lnTo>
                      <a:pt x="5398" y="7181"/>
                    </a:lnTo>
                    <a:lnTo>
                      <a:pt x="5594" y="6864"/>
                    </a:lnTo>
                    <a:lnTo>
                      <a:pt x="5814" y="6546"/>
                    </a:lnTo>
                    <a:lnTo>
                      <a:pt x="6082" y="6278"/>
                    </a:lnTo>
                    <a:lnTo>
                      <a:pt x="6375" y="6009"/>
                    </a:lnTo>
                    <a:lnTo>
                      <a:pt x="6668" y="5789"/>
                    </a:lnTo>
                    <a:lnTo>
                      <a:pt x="6986" y="5594"/>
                    </a:lnTo>
                    <a:lnTo>
                      <a:pt x="7352" y="5423"/>
                    </a:lnTo>
                    <a:lnTo>
                      <a:pt x="7719" y="5276"/>
                    </a:lnTo>
                    <a:lnTo>
                      <a:pt x="8085" y="5179"/>
                    </a:lnTo>
                    <a:lnTo>
                      <a:pt x="8476" y="5130"/>
                    </a:lnTo>
                    <a:lnTo>
                      <a:pt x="8891" y="5105"/>
                    </a:lnTo>
                    <a:close/>
                    <a:moveTo>
                      <a:pt x="5301" y="1"/>
                    </a:moveTo>
                    <a:lnTo>
                      <a:pt x="5154" y="50"/>
                    </a:lnTo>
                    <a:lnTo>
                      <a:pt x="5008" y="123"/>
                    </a:lnTo>
                    <a:lnTo>
                      <a:pt x="4861" y="221"/>
                    </a:lnTo>
                    <a:lnTo>
                      <a:pt x="4739" y="318"/>
                    </a:lnTo>
                    <a:lnTo>
                      <a:pt x="4641" y="465"/>
                    </a:lnTo>
                    <a:lnTo>
                      <a:pt x="4568" y="611"/>
                    </a:lnTo>
                    <a:lnTo>
                      <a:pt x="4519" y="758"/>
                    </a:lnTo>
                    <a:lnTo>
                      <a:pt x="4080" y="2565"/>
                    </a:lnTo>
                    <a:lnTo>
                      <a:pt x="3249" y="2565"/>
                    </a:lnTo>
                    <a:lnTo>
                      <a:pt x="3249" y="2468"/>
                    </a:lnTo>
                    <a:lnTo>
                      <a:pt x="3225" y="2370"/>
                    </a:lnTo>
                    <a:lnTo>
                      <a:pt x="3176" y="2297"/>
                    </a:lnTo>
                    <a:lnTo>
                      <a:pt x="3103" y="2223"/>
                    </a:lnTo>
                    <a:lnTo>
                      <a:pt x="3054" y="2150"/>
                    </a:lnTo>
                    <a:lnTo>
                      <a:pt x="2956" y="2126"/>
                    </a:lnTo>
                    <a:lnTo>
                      <a:pt x="2858" y="2077"/>
                    </a:lnTo>
                    <a:lnTo>
                      <a:pt x="1955" y="2077"/>
                    </a:lnTo>
                    <a:lnTo>
                      <a:pt x="1857" y="2126"/>
                    </a:lnTo>
                    <a:lnTo>
                      <a:pt x="1784" y="2150"/>
                    </a:lnTo>
                    <a:lnTo>
                      <a:pt x="1711" y="2223"/>
                    </a:lnTo>
                    <a:lnTo>
                      <a:pt x="1637" y="2297"/>
                    </a:lnTo>
                    <a:lnTo>
                      <a:pt x="1613" y="2370"/>
                    </a:lnTo>
                    <a:lnTo>
                      <a:pt x="1564" y="2468"/>
                    </a:lnTo>
                    <a:lnTo>
                      <a:pt x="1564" y="2565"/>
                    </a:lnTo>
                    <a:lnTo>
                      <a:pt x="782" y="2565"/>
                    </a:lnTo>
                    <a:lnTo>
                      <a:pt x="636" y="2590"/>
                    </a:lnTo>
                    <a:lnTo>
                      <a:pt x="489" y="2639"/>
                    </a:lnTo>
                    <a:lnTo>
                      <a:pt x="343" y="2687"/>
                    </a:lnTo>
                    <a:lnTo>
                      <a:pt x="221" y="2785"/>
                    </a:lnTo>
                    <a:lnTo>
                      <a:pt x="123" y="2907"/>
                    </a:lnTo>
                    <a:lnTo>
                      <a:pt x="74" y="3054"/>
                    </a:lnTo>
                    <a:lnTo>
                      <a:pt x="25" y="3200"/>
                    </a:lnTo>
                    <a:lnTo>
                      <a:pt x="1" y="3347"/>
                    </a:lnTo>
                    <a:lnTo>
                      <a:pt x="1" y="14020"/>
                    </a:lnTo>
                    <a:lnTo>
                      <a:pt x="25" y="14191"/>
                    </a:lnTo>
                    <a:lnTo>
                      <a:pt x="74" y="14337"/>
                    </a:lnTo>
                    <a:lnTo>
                      <a:pt x="123" y="14459"/>
                    </a:lnTo>
                    <a:lnTo>
                      <a:pt x="221" y="14581"/>
                    </a:lnTo>
                    <a:lnTo>
                      <a:pt x="343" y="14679"/>
                    </a:lnTo>
                    <a:lnTo>
                      <a:pt x="489" y="14752"/>
                    </a:lnTo>
                    <a:lnTo>
                      <a:pt x="636" y="14801"/>
                    </a:lnTo>
                    <a:lnTo>
                      <a:pt x="17146" y="14801"/>
                    </a:lnTo>
                    <a:lnTo>
                      <a:pt x="17292" y="14752"/>
                    </a:lnTo>
                    <a:lnTo>
                      <a:pt x="17439" y="14679"/>
                    </a:lnTo>
                    <a:lnTo>
                      <a:pt x="17561" y="14581"/>
                    </a:lnTo>
                    <a:lnTo>
                      <a:pt x="17659" y="14459"/>
                    </a:lnTo>
                    <a:lnTo>
                      <a:pt x="17708" y="14337"/>
                    </a:lnTo>
                    <a:lnTo>
                      <a:pt x="17756" y="14191"/>
                    </a:lnTo>
                    <a:lnTo>
                      <a:pt x="17781" y="14020"/>
                    </a:lnTo>
                    <a:lnTo>
                      <a:pt x="17781" y="3347"/>
                    </a:lnTo>
                    <a:lnTo>
                      <a:pt x="17756" y="3200"/>
                    </a:lnTo>
                    <a:lnTo>
                      <a:pt x="17708" y="3054"/>
                    </a:lnTo>
                    <a:lnTo>
                      <a:pt x="17659" y="2907"/>
                    </a:lnTo>
                    <a:lnTo>
                      <a:pt x="17561" y="2785"/>
                    </a:lnTo>
                    <a:lnTo>
                      <a:pt x="17439" y="2687"/>
                    </a:lnTo>
                    <a:lnTo>
                      <a:pt x="17292" y="2639"/>
                    </a:lnTo>
                    <a:lnTo>
                      <a:pt x="17146" y="2590"/>
                    </a:lnTo>
                    <a:lnTo>
                      <a:pt x="16999" y="2565"/>
                    </a:lnTo>
                    <a:lnTo>
                      <a:pt x="13702" y="2565"/>
                    </a:lnTo>
                    <a:lnTo>
                      <a:pt x="13263" y="758"/>
                    </a:lnTo>
                    <a:lnTo>
                      <a:pt x="13214" y="611"/>
                    </a:lnTo>
                    <a:lnTo>
                      <a:pt x="13141" y="465"/>
                    </a:lnTo>
                    <a:lnTo>
                      <a:pt x="13043" y="318"/>
                    </a:lnTo>
                    <a:lnTo>
                      <a:pt x="12921" y="221"/>
                    </a:lnTo>
                    <a:lnTo>
                      <a:pt x="12774" y="123"/>
                    </a:lnTo>
                    <a:lnTo>
                      <a:pt x="12628" y="50"/>
                    </a:lnTo>
                    <a:lnTo>
                      <a:pt x="124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ZoneTexte 22"/>
          <p:cNvSpPr txBox="1"/>
          <p:nvPr/>
        </p:nvSpPr>
        <p:spPr>
          <a:xfrm>
            <a:off x="7653392" y="4815031"/>
            <a:ext cx="1490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Dimitri Szabo</a:t>
            </a:r>
            <a:endParaRPr lang="fr-FR" sz="1200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809022"/>
            <a:ext cx="801613" cy="280031"/>
          </a:xfrm>
          <a:prstGeom prst="rect">
            <a:avLst/>
          </a:prstGeom>
        </p:spPr>
      </p:pic>
      <p:grpSp>
        <p:nvGrpSpPr>
          <p:cNvPr id="25" name="Google Shape;407;p40"/>
          <p:cNvGrpSpPr/>
          <p:nvPr/>
        </p:nvGrpSpPr>
        <p:grpSpPr>
          <a:xfrm>
            <a:off x="6833678" y="3909583"/>
            <a:ext cx="281346" cy="197395"/>
            <a:chOff x="559275" y="1683950"/>
            <a:chExt cx="466500" cy="327300"/>
          </a:xfrm>
          <a:solidFill>
            <a:schemeClr val="bg1"/>
          </a:solidFill>
        </p:grpSpPr>
        <p:sp>
          <p:nvSpPr>
            <p:cNvPr id="26" name="Google Shape;408;p40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9;p40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7208034" y="3879258"/>
            <a:ext cx="17219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dimitri.szabo@inra.fr</a:t>
            </a:r>
            <a:endParaRPr lang="fr-F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Google Shape;596;p40"/>
          <p:cNvSpPr/>
          <p:nvPr/>
        </p:nvSpPr>
        <p:spPr>
          <a:xfrm>
            <a:off x="6793578" y="4372071"/>
            <a:ext cx="335762" cy="185586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7208034" y="4326364"/>
            <a:ext cx="1266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1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Dimitri_Szabo</a:t>
            </a:r>
            <a:endParaRPr lang="fr-FR" sz="1100" b="1" dirty="0"/>
          </a:p>
        </p:txBody>
      </p:sp>
      <p:grpSp>
        <p:nvGrpSpPr>
          <p:cNvPr id="32" name="Google Shape;523;p40"/>
          <p:cNvGrpSpPr/>
          <p:nvPr/>
        </p:nvGrpSpPr>
        <p:grpSpPr>
          <a:xfrm>
            <a:off x="6847308" y="3445130"/>
            <a:ext cx="254086" cy="240833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33" name="Google Shape;524;p40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5;p40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6;p40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7;p40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8;p40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ctangle 38"/>
          <p:cNvSpPr/>
          <p:nvPr/>
        </p:nvSpPr>
        <p:spPr>
          <a:xfrm>
            <a:off x="7202278" y="3435846"/>
            <a:ext cx="1877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tiny.cc/</a:t>
            </a:r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jnso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-ds-</a:t>
            </a:r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inra</a:t>
            </a:r>
            <a:endParaRPr lang="fr-F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9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1299196" y="3072735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CONTEXTE</a:t>
            </a:r>
            <a:endParaRPr lang="fr-FR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299196" y="356749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7584" y="2136631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_01</a:t>
            </a:r>
            <a:endParaRPr lang="fr-FR" sz="6000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Google Shape;346;p40"/>
          <p:cNvSpPr/>
          <p:nvPr/>
        </p:nvSpPr>
        <p:spPr>
          <a:xfrm>
            <a:off x="1009976" y="3155376"/>
            <a:ext cx="277076" cy="367130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91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L’OPEN DATA À L’INRA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9525" y="1238173"/>
            <a:ext cx="9125780" cy="3133777"/>
            <a:chOff x="-10955" y="2593227"/>
            <a:chExt cx="12167706" cy="417836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6608199" y="2593227"/>
              <a:ext cx="517004" cy="517004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10955" y="3032767"/>
              <a:ext cx="12167706" cy="3738829"/>
              <a:chOff x="562388" y="2807508"/>
              <a:chExt cx="12167706" cy="3738829"/>
            </a:xfrm>
          </p:grpSpPr>
          <p:grpSp>
            <p:nvGrpSpPr>
              <p:cNvPr id="11" name="Groupe 10"/>
              <p:cNvGrpSpPr/>
              <p:nvPr/>
            </p:nvGrpSpPr>
            <p:grpSpPr>
              <a:xfrm>
                <a:off x="562388" y="2807508"/>
                <a:ext cx="12167706" cy="3738829"/>
                <a:chOff x="562388" y="2807508"/>
                <a:chExt cx="12167706" cy="3738829"/>
              </a:xfrm>
            </p:grpSpPr>
            <p:grpSp>
              <p:nvGrpSpPr>
                <p:cNvPr id="15" name="Groupe 14"/>
                <p:cNvGrpSpPr/>
                <p:nvPr/>
              </p:nvGrpSpPr>
              <p:grpSpPr>
                <a:xfrm>
                  <a:off x="6184731" y="5541319"/>
                  <a:ext cx="5059505" cy="941741"/>
                  <a:chOff x="4850780" y="1429078"/>
                  <a:chExt cx="5059505" cy="941741"/>
                </a:xfrm>
              </p:grpSpPr>
              <p:sp>
                <p:nvSpPr>
                  <p:cNvPr id="49" name="ZoneTexte 48"/>
                  <p:cNvSpPr txBox="1"/>
                  <p:nvPr/>
                </p:nvSpPr>
                <p:spPr>
                  <a:xfrm>
                    <a:off x="4937915" y="1429078"/>
                    <a:ext cx="673689" cy="584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250" dirty="0">
                        <a:solidFill>
                          <a:srgbClr val="FF89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01</a:t>
                    </a:r>
                  </a:p>
                </p:txBody>
              </p:sp>
              <p:cxnSp>
                <p:nvCxnSpPr>
                  <p:cNvPr id="50" name="Connecteur droit 49"/>
                  <p:cNvCxnSpPr/>
                  <p:nvPr/>
                </p:nvCxnSpPr>
                <p:spPr>
                  <a:xfrm flipV="1">
                    <a:off x="4956964" y="1578617"/>
                    <a:ext cx="0" cy="504000"/>
                  </a:xfrm>
                  <a:prstGeom prst="line">
                    <a:avLst/>
                  </a:prstGeom>
                  <a:ln w="22225">
                    <a:solidFill>
                      <a:srgbClr val="938D8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ZoneTexte 50"/>
                  <p:cNvSpPr txBox="1"/>
                  <p:nvPr/>
                </p:nvSpPr>
                <p:spPr>
                  <a:xfrm>
                    <a:off x="4914520" y="1804142"/>
                    <a:ext cx="2349361" cy="400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3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2013 – Directive PSI</a:t>
                    </a:r>
                  </a:p>
                </p:txBody>
              </p:sp>
              <p:sp>
                <p:nvSpPr>
                  <p:cNvPr id="52" name="ZoneTexte 51"/>
                  <p:cNvSpPr txBox="1"/>
                  <p:nvPr/>
                </p:nvSpPr>
                <p:spPr>
                  <a:xfrm>
                    <a:off x="4850780" y="2063043"/>
                    <a:ext cx="5059505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Droit d’accès et de réutilisation individuel aux documents administratifs</a:t>
                    </a:r>
                  </a:p>
                </p:txBody>
              </p: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7944550" y="3819431"/>
                  <a:ext cx="4785544" cy="941741"/>
                  <a:chOff x="4850780" y="1429078"/>
                  <a:chExt cx="4785544" cy="941741"/>
                </a:xfrm>
              </p:grpSpPr>
              <p:sp>
                <p:nvSpPr>
                  <p:cNvPr id="45" name="ZoneTexte 44"/>
                  <p:cNvSpPr txBox="1"/>
                  <p:nvPr/>
                </p:nvSpPr>
                <p:spPr>
                  <a:xfrm>
                    <a:off x="4937915" y="1429078"/>
                    <a:ext cx="673689" cy="584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250" dirty="0">
                        <a:solidFill>
                          <a:srgbClr val="279C9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03</a:t>
                    </a:r>
                  </a:p>
                </p:txBody>
              </p:sp>
              <p:cxnSp>
                <p:nvCxnSpPr>
                  <p:cNvPr id="46" name="Connecteur droit 45"/>
                  <p:cNvCxnSpPr/>
                  <p:nvPr/>
                </p:nvCxnSpPr>
                <p:spPr>
                  <a:xfrm flipV="1">
                    <a:off x="4956964" y="1578617"/>
                    <a:ext cx="0" cy="504000"/>
                  </a:xfrm>
                  <a:prstGeom prst="line">
                    <a:avLst/>
                  </a:prstGeom>
                  <a:ln w="22225">
                    <a:solidFill>
                      <a:srgbClr val="938D8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ZoneTexte 46"/>
                  <p:cNvSpPr txBox="1"/>
                  <p:nvPr/>
                </p:nvSpPr>
                <p:spPr>
                  <a:xfrm>
                    <a:off x="4914520" y="1804142"/>
                    <a:ext cx="4721804" cy="400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3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Février 2018 – Mise en Production </a:t>
                    </a:r>
                    <a:r>
                      <a:rPr lang="fr-FR" sz="135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DataInra</a:t>
                    </a:r>
                    <a:endParaRPr lang="fr-FR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4850780" y="2063043"/>
                    <a:ext cx="2648588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Ouverture du portail public en Mars</a:t>
                    </a:r>
                  </a:p>
                </p:txBody>
              </p: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562388" y="2807508"/>
                  <a:ext cx="7659633" cy="3738829"/>
                  <a:chOff x="562388" y="2807508"/>
                  <a:chExt cx="7659633" cy="3738829"/>
                </a:xfrm>
              </p:grpSpPr>
              <p:grpSp>
                <p:nvGrpSpPr>
                  <p:cNvPr id="23" name="Groupe 22"/>
                  <p:cNvGrpSpPr/>
                  <p:nvPr/>
                </p:nvGrpSpPr>
                <p:grpSpPr>
                  <a:xfrm>
                    <a:off x="562388" y="2807508"/>
                    <a:ext cx="7659633" cy="3738829"/>
                    <a:chOff x="-3395399" y="2713092"/>
                    <a:chExt cx="7659633" cy="3738829"/>
                  </a:xfrm>
                </p:grpSpPr>
                <p:grpSp>
                  <p:nvGrpSpPr>
                    <p:cNvPr id="29" name="Groupe 28"/>
                    <p:cNvGrpSpPr/>
                    <p:nvPr/>
                  </p:nvGrpSpPr>
                  <p:grpSpPr>
                    <a:xfrm rot="5400000">
                      <a:off x="-1050001" y="3192120"/>
                      <a:ext cx="914403" cy="5605199"/>
                      <a:chOff x="2184400" y="3729038"/>
                      <a:chExt cx="914403" cy="5605199"/>
                    </a:xfrm>
                  </p:grpSpPr>
                  <p:sp>
                    <p:nvSpPr>
                      <p:cNvPr id="43" name="Arc plein 42"/>
                      <p:cNvSpPr/>
                      <p:nvPr/>
                    </p:nvSpPr>
                    <p:spPr>
                      <a:xfrm>
                        <a:off x="2184400" y="3729038"/>
                        <a:ext cx="914400" cy="914400"/>
                      </a:xfrm>
                      <a:prstGeom prst="blockArc">
                        <a:avLst/>
                      </a:prstGeom>
                      <a:solidFill>
                        <a:srgbClr val="FF8900"/>
                      </a:solidFill>
                      <a:ln>
                        <a:solidFill>
                          <a:srgbClr val="FF8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2870203" y="4186237"/>
                        <a:ext cx="228600" cy="5148000"/>
                      </a:xfrm>
                      <a:prstGeom prst="rect">
                        <a:avLst/>
                      </a:prstGeom>
                      <a:solidFill>
                        <a:srgbClr val="FF8900"/>
                      </a:solidFill>
                      <a:ln>
                        <a:solidFill>
                          <a:srgbClr val="FF8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1350"/>
                      </a:p>
                    </p:txBody>
                  </p:sp>
                </p:grpSp>
                <p:grpSp>
                  <p:nvGrpSpPr>
                    <p:cNvPr id="30" name="Groupe 29"/>
                    <p:cNvGrpSpPr/>
                    <p:nvPr/>
                  </p:nvGrpSpPr>
                  <p:grpSpPr>
                    <a:xfrm rot="16200000">
                      <a:off x="701796" y="4511556"/>
                      <a:ext cx="1069738" cy="1381128"/>
                      <a:chOff x="2159000" y="3729037"/>
                      <a:chExt cx="1069738" cy="1381128"/>
                    </a:xfrm>
                  </p:grpSpPr>
                  <p:sp>
                    <p:nvSpPr>
                      <p:cNvPr id="41" name="Arc plein 40"/>
                      <p:cNvSpPr/>
                      <p:nvPr/>
                    </p:nvSpPr>
                    <p:spPr>
                      <a:xfrm>
                        <a:off x="2159000" y="3729037"/>
                        <a:ext cx="1069738" cy="914400"/>
                      </a:xfrm>
                      <a:prstGeom prst="blockArc">
                        <a:avLst/>
                      </a:prstGeom>
                      <a:solidFill>
                        <a:srgbClr val="DC4F18"/>
                      </a:solidFill>
                      <a:ln>
                        <a:solidFill>
                          <a:srgbClr val="DC4F1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>
                      <a:xfrm>
                        <a:off x="3000057" y="4176715"/>
                        <a:ext cx="228600" cy="933450"/>
                      </a:xfrm>
                      <a:prstGeom prst="rect">
                        <a:avLst/>
                      </a:prstGeom>
                      <a:solidFill>
                        <a:srgbClr val="DC4F18"/>
                      </a:solidFill>
                      <a:ln>
                        <a:solidFill>
                          <a:srgbClr val="DC4F1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1350"/>
                      </a:p>
                    </p:txBody>
                  </p:sp>
                </p:grpSp>
                <p:sp>
                  <p:nvSpPr>
                    <p:cNvPr id="31" name="Ellipse 30"/>
                    <p:cNvSpPr/>
                    <p:nvPr/>
                  </p:nvSpPr>
                  <p:spPr>
                    <a:xfrm>
                      <a:off x="1000760" y="5234940"/>
                      <a:ext cx="762000" cy="76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8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350"/>
                    </a:p>
                  </p:txBody>
                </p:sp>
                <p:grpSp>
                  <p:nvGrpSpPr>
                    <p:cNvPr id="32" name="Groupe 31"/>
                    <p:cNvGrpSpPr/>
                    <p:nvPr/>
                  </p:nvGrpSpPr>
                  <p:grpSpPr>
                    <a:xfrm rot="16200000" flipH="1" flipV="1">
                      <a:off x="2728586" y="3657443"/>
                      <a:ext cx="1070291" cy="1381127"/>
                      <a:chOff x="2143762" y="3729037"/>
                      <a:chExt cx="1070291" cy="1381127"/>
                    </a:xfrm>
                  </p:grpSpPr>
                  <p:sp>
                    <p:nvSpPr>
                      <p:cNvPr id="39" name="Arc plein 38"/>
                      <p:cNvSpPr/>
                      <p:nvPr/>
                    </p:nvSpPr>
                    <p:spPr>
                      <a:xfrm>
                        <a:off x="2143762" y="3729037"/>
                        <a:ext cx="1069738" cy="914400"/>
                      </a:xfrm>
                      <a:prstGeom prst="blockArc">
                        <a:avLst/>
                      </a:prstGeom>
                      <a:solidFill>
                        <a:srgbClr val="279C99"/>
                      </a:solidFill>
                      <a:ln>
                        <a:solidFill>
                          <a:srgbClr val="279C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0" name="Rectangle 39"/>
                      <p:cNvSpPr/>
                      <p:nvPr/>
                    </p:nvSpPr>
                    <p:spPr>
                      <a:xfrm>
                        <a:off x="2985453" y="4176714"/>
                        <a:ext cx="228600" cy="933450"/>
                      </a:xfrm>
                      <a:prstGeom prst="rect">
                        <a:avLst/>
                      </a:prstGeom>
                      <a:solidFill>
                        <a:srgbClr val="279C99"/>
                      </a:solidFill>
                      <a:ln>
                        <a:solidFill>
                          <a:srgbClr val="279C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1350"/>
                      </a:p>
                    </p:txBody>
                  </p:sp>
                </p:grpSp>
                <p:grpSp>
                  <p:nvGrpSpPr>
                    <p:cNvPr id="33" name="Groupe 32"/>
                    <p:cNvGrpSpPr/>
                    <p:nvPr/>
                  </p:nvGrpSpPr>
                  <p:grpSpPr>
                    <a:xfrm rot="16200000">
                      <a:off x="2507134" y="2809987"/>
                      <a:ext cx="1070288" cy="1381131"/>
                      <a:chOff x="2181225" y="3729037"/>
                      <a:chExt cx="1070288" cy="1381131"/>
                    </a:xfrm>
                  </p:grpSpPr>
                  <p:sp>
                    <p:nvSpPr>
                      <p:cNvPr id="37" name="Arc plein 36"/>
                      <p:cNvSpPr/>
                      <p:nvPr/>
                    </p:nvSpPr>
                    <p:spPr>
                      <a:xfrm>
                        <a:off x="2181225" y="3729037"/>
                        <a:ext cx="1069738" cy="914400"/>
                      </a:xfrm>
                      <a:prstGeom prst="blockArc">
                        <a:avLst/>
                      </a:prstGeom>
                      <a:solidFill>
                        <a:srgbClr val="0966A9"/>
                      </a:solidFill>
                      <a:ln>
                        <a:solidFill>
                          <a:srgbClr val="0966A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8" name="Rectangle 37"/>
                      <p:cNvSpPr/>
                      <p:nvPr/>
                    </p:nvSpPr>
                    <p:spPr>
                      <a:xfrm>
                        <a:off x="3022913" y="4176718"/>
                        <a:ext cx="228600" cy="933450"/>
                      </a:xfrm>
                      <a:prstGeom prst="rect">
                        <a:avLst/>
                      </a:prstGeom>
                      <a:solidFill>
                        <a:srgbClr val="0966A9"/>
                      </a:solidFill>
                      <a:ln>
                        <a:solidFill>
                          <a:srgbClr val="0966A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1350"/>
                      </a:p>
                    </p:txBody>
                  </p:sp>
                </p:grpSp>
                <p:sp>
                  <p:nvSpPr>
                    <p:cNvPr id="34" name="Ellipse 33"/>
                    <p:cNvSpPr/>
                    <p:nvPr/>
                  </p:nvSpPr>
                  <p:spPr>
                    <a:xfrm>
                      <a:off x="1897048" y="4402537"/>
                      <a:ext cx="762000" cy="76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DC4F1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350"/>
                    </a:p>
                  </p:txBody>
                </p:sp>
                <p:sp>
                  <p:nvSpPr>
                    <p:cNvPr id="35" name="Ellipse 34"/>
                    <p:cNvSpPr/>
                    <p:nvPr/>
                  </p:nvSpPr>
                  <p:spPr>
                    <a:xfrm>
                      <a:off x="2765213" y="3510830"/>
                      <a:ext cx="762000" cy="76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279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350"/>
                    </a:p>
                  </p:txBody>
                </p:sp>
                <p:sp>
                  <p:nvSpPr>
                    <p:cNvPr id="36" name="Ellipse 35"/>
                    <p:cNvSpPr/>
                    <p:nvPr/>
                  </p:nvSpPr>
                  <p:spPr>
                    <a:xfrm>
                      <a:off x="3502234" y="2713092"/>
                      <a:ext cx="762000" cy="76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0966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350"/>
                    </a:p>
                  </p:txBody>
                </p:sp>
              </p:grpSp>
              <p:grpSp>
                <p:nvGrpSpPr>
                  <p:cNvPr id="24" name="Groupe 23"/>
                  <p:cNvGrpSpPr/>
                  <p:nvPr/>
                </p:nvGrpSpPr>
                <p:grpSpPr>
                  <a:xfrm>
                    <a:off x="1388041" y="4542180"/>
                    <a:ext cx="3050410" cy="946606"/>
                    <a:chOff x="3464056" y="1282165"/>
                    <a:chExt cx="3050410" cy="946606"/>
                  </a:xfrm>
                </p:grpSpPr>
                <p:sp>
                  <p:nvSpPr>
                    <p:cNvPr id="25" name="ZoneTexte 24"/>
                    <p:cNvSpPr txBox="1"/>
                    <p:nvPr/>
                  </p:nvSpPr>
                  <p:spPr>
                    <a:xfrm>
                      <a:off x="5778856" y="1282165"/>
                      <a:ext cx="673690" cy="58477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fr-FR" sz="2250" dirty="0">
                          <a:solidFill>
                            <a:srgbClr val="DC4F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</a:t>
                      </a:r>
                    </a:p>
                  </p:txBody>
                </p:sp>
                <p:cxnSp>
                  <p:nvCxnSpPr>
                    <p:cNvPr id="26" name="Connecteur droit 25"/>
                    <p:cNvCxnSpPr/>
                    <p:nvPr/>
                  </p:nvCxnSpPr>
                  <p:spPr>
                    <a:xfrm flipV="1">
                      <a:off x="6436172" y="1441182"/>
                      <a:ext cx="0" cy="504000"/>
                    </a:xfrm>
                    <a:prstGeom prst="line">
                      <a:avLst/>
                    </a:prstGeom>
                    <a:ln w="22225">
                      <a:solidFill>
                        <a:srgbClr val="938D8A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ZoneTexte 26"/>
                    <p:cNvSpPr txBox="1"/>
                    <p:nvPr/>
                  </p:nvSpPr>
                  <p:spPr>
                    <a:xfrm>
                      <a:off x="3530867" y="1656362"/>
                      <a:ext cx="2926443" cy="40010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fr-FR" sz="13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Sept. 2016 – Charte INRA</a:t>
                      </a:r>
                    </a:p>
                  </p:txBody>
                </p:sp>
                <p:sp>
                  <p:nvSpPr>
                    <p:cNvPr id="28" name="ZoneTexte 27"/>
                    <p:cNvSpPr txBox="1"/>
                    <p:nvPr/>
                  </p:nvSpPr>
                  <p:spPr>
                    <a:xfrm>
                      <a:off x="3464056" y="1920995"/>
                      <a:ext cx="3050410" cy="30777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fr-F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L’Inra renforce sa politique de libre accès</a:t>
                      </a:r>
                    </a:p>
                  </p:txBody>
                </p:sp>
              </p:grp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3764517" y="2897350"/>
                  <a:ext cx="2451953" cy="946606"/>
                  <a:chOff x="4062516" y="1379359"/>
                  <a:chExt cx="2451953" cy="946606"/>
                </a:xfrm>
              </p:grpSpPr>
              <p:sp>
                <p:nvSpPr>
                  <p:cNvPr id="19" name="ZoneTexte 18"/>
                  <p:cNvSpPr txBox="1"/>
                  <p:nvPr/>
                </p:nvSpPr>
                <p:spPr>
                  <a:xfrm>
                    <a:off x="5778856" y="1379359"/>
                    <a:ext cx="673691" cy="584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fr-FR" sz="2250" dirty="0">
                        <a:solidFill>
                          <a:srgbClr val="0966A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04</a:t>
                    </a:r>
                  </a:p>
                </p:txBody>
              </p:sp>
              <p:cxnSp>
                <p:nvCxnSpPr>
                  <p:cNvPr id="20" name="Connecteur droit 19"/>
                  <p:cNvCxnSpPr/>
                  <p:nvPr/>
                </p:nvCxnSpPr>
                <p:spPr>
                  <a:xfrm flipV="1">
                    <a:off x="6436172" y="1538376"/>
                    <a:ext cx="0" cy="504000"/>
                  </a:xfrm>
                  <a:prstGeom prst="line">
                    <a:avLst/>
                  </a:prstGeom>
                  <a:ln w="22225">
                    <a:solidFill>
                      <a:srgbClr val="938D8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ZoneTexte 20"/>
                  <p:cNvSpPr txBox="1"/>
                  <p:nvPr/>
                </p:nvSpPr>
                <p:spPr>
                  <a:xfrm>
                    <a:off x="4915861" y="1753556"/>
                    <a:ext cx="1541448" cy="400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fr-FR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 Inra V3</a:t>
                    </a:r>
                    <a:endParaRPr lang="fr-FR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ZoneTexte 21"/>
                  <p:cNvSpPr txBox="1"/>
                  <p:nvPr/>
                </p:nvSpPr>
                <p:spPr>
                  <a:xfrm>
                    <a:off x="4062516" y="2018189"/>
                    <a:ext cx="2451953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fr-F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Internationalisation, </a:t>
                    </a:r>
                    <a:r>
                      <a:rPr lang="fr-FR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métriques…</a:t>
                    </a:r>
                    <a:endParaRPr lang="fr-F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2183" y="5466623"/>
                <a:ext cx="440274" cy="47623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281" y="4652375"/>
                <a:ext cx="482330" cy="484790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266" y="3724016"/>
                <a:ext cx="577467" cy="533013"/>
              </a:xfrm>
              <a:prstGeom prst="rect">
                <a:avLst/>
              </a:prstGeom>
            </p:spPr>
          </p:pic>
        </p:grp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0140" y="3129462"/>
              <a:ext cx="522071" cy="522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2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DATA INRA(E)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Google Shape;75;p14"/>
          <p:cNvSpPr txBox="1">
            <a:spLocks/>
          </p:cNvSpPr>
          <p:nvPr/>
        </p:nvSpPr>
        <p:spPr>
          <a:xfrm>
            <a:off x="306669" y="2952868"/>
            <a:ext cx="2249107" cy="4829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 smtClean="0">
                <a:latin typeface="Argentum Sans Medium" panose="00000600000000000000" pitchFamily="50" charset="0"/>
                <a:hlinkClick r:id="rId2"/>
              </a:rPr>
              <a:t>data.inra.fr</a:t>
            </a:r>
            <a:r>
              <a:rPr lang="fr-FR" sz="1400" dirty="0" smtClean="0">
                <a:latin typeface="Argentum Sans Medium" panose="00000600000000000000" pitchFamily="50" charset="0"/>
              </a:rPr>
              <a:t> </a:t>
            </a:r>
            <a:endParaRPr lang="fr-FR" sz="1400" dirty="0">
              <a:latin typeface="Argentum Sans Medium" panose="00000600000000000000" pitchFamily="50" charset="0"/>
            </a:endParaRPr>
          </a:p>
        </p:txBody>
      </p:sp>
      <p:pic>
        <p:nvPicPr>
          <p:cNvPr id="5" name="Picture 2" descr="RÃ©sultat de recherche d'images pour &quot;data inr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1" y="1483484"/>
            <a:ext cx="1469384" cy="146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09" y="2917676"/>
            <a:ext cx="3405091" cy="15262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491157"/>
            <a:ext cx="3394285" cy="12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9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/>
          </p:cNvSpPr>
          <p:nvPr/>
        </p:nvSpPr>
        <p:spPr>
          <a:xfrm>
            <a:off x="2353355" y="577131"/>
            <a:ext cx="5747078" cy="387809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fr-FR" dirty="0" smtClean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fr-FR" dirty="0" smtClean="0"/>
              <a:t>Projet Open Source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fr-FR" dirty="0" smtClean="0"/>
              <a:t>Conçu par Harvard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fr-FR" dirty="0" smtClean="0"/>
              <a:t>Utilisé au CIRAD, IRD, CNRS et internationalement</a:t>
            </a:r>
          </a:p>
          <a:p>
            <a:pPr>
              <a:lnSpc>
                <a:spcPct val="200000"/>
              </a:lnSpc>
            </a:pPr>
            <a:endParaRPr lang="fr-FR" dirty="0" smtClean="0"/>
          </a:p>
          <a:p>
            <a:pPr>
              <a:lnSpc>
                <a:spcPct val="200000"/>
              </a:lnSpc>
            </a:pPr>
            <a:endParaRPr lang="fr-FR" dirty="0"/>
          </a:p>
        </p:txBody>
      </p:sp>
      <p:pic>
        <p:nvPicPr>
          <p:cNvPr id="4" name="Picture 4" descr="RÃ©sultat de recherche d'images pour &quot;harvard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2" y="3291736"/>
            <a:ext cx="1008206" cy="100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e 20"/>
          <p:cNvGrpSpPr/>
          <p:nvPr/>
        </p:nvGrpSpPr>
        <p:grpSpPr>
          <a:xfrm>
            <a:off x="1825536" y="1450102"/>
            <a:ext cx="539536" cy="2090440"/>
            <a:chOff x="1220009" y="1259621"/>
            <a:chExt cx="539536" cy="2090440"/>
          </a:xfrm>
        </p:grpSpPr>
        <p:sp>
          <p:nvSpPr>
            <p:cNvPr id="5" name="Arc plein 4"/>
            <p:cNvSpPr/>
            <p:nvPr/>
          </p:nvSpPr>
          <p:spPr>
            <a:xfrm>
              <a:off x="1220009" y="1259621"/>
              <a:ext cx="435874" cy="435874"/>
            </a:xfrm>
            <a:prstGeom prst="blockArc">
              <a:avLst>
                <a:gd name="adj1" fmla="val 7000573"/>
                <a:gd name="adj2" fmla="val 3714279"/>
                <a:gd name="adj3" fmla="val 39908"/>
              </a:avLst>
            </a:prstGeom>
            <a:solidFill>
              <a:schemeClr val="bg1"/>
            </a:solidFill>
            <a:ln w="285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1292264" y="2051348"/>
              <a:ext cx="330299" cy="532154"/>
              <a:chOff x="1184735" y="3087918"/>
              <a:chExt cx="387708" cy="624647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1184735" y="3087918"/>
                <a:ext cx="387708" cy="624647"/>
                <a:chOff x="1869804" y="5645545"/>
                <a:chExt cx="602895" cy="971343"/>
              </a:xfrm>
            </p:grpSpPr>
            <p:sp>
              <p:nvSpPr>
                <p:cNvPr id="9" name="Chevron 8"/>
                <p:cNvSpPr/>
                <p:nvPr/>
              </p:nvSpPr>
              <p:spPr>
                <a:xfrm rot="16200000">
                  <a:off x="1776185" y="6055520"/>
                  <a:ext cx="796837" cy="325900"/>
                </a:xfrm>
                <a:prstGeom prst="chevron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Ellipse 9"/>
                <p:cNvSpPr/>
                <p:nvPr/>
              </p:nvSpPr>
              <p:spPr>
                <a:xfrm>
                  <a:off x="1869804" y="5645545"/>
                  <a:ext cx="602895" cy="60990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8" name="Accept"/>
              <p:cNvSpPr>
                <a:spLocks noChangeAspect="1"/>
              </p:cNvSpPr>
              <p:nvPr/>
            </p:nvSpPr>
            <p:spPr bwMode="auto">
              <a:xfrm>
                <a:off x="1269605" y="3188814"/>
                <a:ext cx="209580" cy="201719"/>
              </a:xfrm>
              <a:custGeom>
                <a:avLst/>
                <a:gdLst>
                  <a:gd name="T0" fmla="*/ 1065 w 1098"/>
                  <a:gd name="T1" fmla="*/ 84 h 1055"/>
                  <a:gd name="T2" fmla="*/ 967 w 1098"/>
                  <a:gd name="T3" fmla="*/ 18 h 1055"/>
                  <a:gd name="T4" fmla="*/ 885 w 1098"/>
                  <a:gd name="T5" fmla="*/ 33 h 1055"/>
                  <a:gd name="T6" fmla="*/ 408 w 1098"/>
                  <a:gd name="T7" fmla="*/ 737 h 1055"/>
                  <a:gd name="T8" fmla="*/ 189 w 1098"/>
                  <a:gd name="T9" fmla="*/ 518 h 1055"/>
                  <a:gd name="T10" fmla="*/ 106 w 1098"/>
                  <a:gd name="T11" fmla="*/ 518 h 1055"/>
                  <a:gd name="T12" fmla="*/ 23 w 1098"/>
                  <a:gd name="T13" fmla="*/ 601 h 1055"/>
                  <a:gd name="T14" fmla="*/ 23 w 1098"/>
                  <a:gd name="T15" fmla="*/ 684 h 1055"/>
                  <a:gd name="T16" fmla="*/ 360 w 1098"/>
                  <a:gd name="T17" fmla="*/ 1021 h 1055"/>
                  <a:gd name="T18" fmla="*/ 435 w 1098"/>
                  <a:gd name="T19" fmla="*/ 1055 h 1055"/>
                  <a:gd name="T20" fmla="*/ 506 w 1098"/>
                  <a:gd name="T21" fmla="*/ 1013 h 1055"/>
                  <a:gd name="T22" fmla="*/ 1080 w 1098"/>
                  <a:gd name="T23" fmla="*/ 166 h 1055"/>
                  <a:gd name="T24" fmla="*/ 1065 w 1098"/>
                  <a:gd name="T25" fmla="*/ 84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98" h="1055">
                    <a:moveTo>
                      <a:pt x="1065" y="84"/>
                    </a:moveTo>
                    <a:lnTo>
                      <a:pt x="967" y="18"/>
                    </a:lnTo>
                    <a:cubicBezTo>
                      <a:pt x="940" y="0"/>
                      <a:pt x="904" y="7"/>
                      <a:pt x="885" y="33"/>
                    </a:cubicBezTo>
                    <a:lnTo>
                      <a:pt x="408" y="737"/>
                    </a:lnTo>
                    <a:lnTo>
                      <a:pt x="189" y="518"/>
                    </a:lnTo>
                    <a:cubicBezTo>
                      <a:pt x="166" y="495"/>
                      <a:pt x="129" y="495"/>
                      <a:pt x="106" y="518"/>
                    </a:cubicBezTo>
                    <a:lnTo>
                      <a:pt x="23" y="601"/>
                    </a:lnTo>
                    <a:cubicBezTo>
                      <a:pt x="0" y="624"/>
                      <a:pt x="0" y="661"/>
                      <a:pt x="23" y="684"/>
                    </a:cubicBezTo>
                    <a:lnTo>
                      <a:pt x="360" y="1021"/>
                    </a:lnTo>
                    <a:cubicBezTo>
                      <a:pt x="379" y="1040"/>
                      <a:pt x="408" y="1055"/>
                      <a:pt x="435" y="1055"/>
                    </a:cubicBezTo>
                    <a:cubicBezTo>
                      <a:pt x="462" y="1055"/>
                      <a:pt x="489" y="1038"/>
                      <a:pt x="506" y="1013"/>
                    </a:cubicBezTo>
                    <a:lnTo>
                      <a:pt x="1080" y="166"/>
                    </a:lnTo>
                    <a:cubicBezTo>
                      <a:pt x="1098" y="139"/>
                      <a:pt x="1091" y="102"/>
                      <a:pt x="1065" y="84"/>
                    </a:cubicBez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Groupe 10"/>
            <p:cNvGrpSpPr/>
            <p:nvPr/>
          </p:nvGrpSpPr>
          <p:grpSpPr>
            <a:xfrm>
              <a:off x="1220009" y="2891426"/>
              <a:ext cx="539536" cy="458635"/>
              <a:chOff x="1032411" y="3781542"/>
              <a:chExt cx="692368" cy="588549"/>
            </a:xfrm>
          </p:grpSpPr>
          <p:sp>
            <p:nvSpPr>
              <p:cNvPr id="12" name="Ellipse 11"/>
              <p:cNvSpPr/>
              <p:nvPr/>
            </p:nvSpPr>
            <p:spPr>
              <a:xfrm>
                <a:off x="1032411" y="3822548"/>
                <a:ext cx="167561" cy="167561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1185032" y="4113256"/>
                <a:ext cx="256835" cy="256835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1316781" y="3781542"/>
                <a:ext cx="202457" cy="202456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557001" y="4052640"/>
                <a:ext cx="167778" cy="167778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6" name="Connecteur droit 15"/>
            <p:cNvCxnSpPr>
              <a:stCxn id="12" idx="5"/>
              <a:endCxn id="13" idx="1"/>
            </p:cNvCxnSpPr>
            <p:nvPr/>
          </p:nvCxnSpPr>
          <p:spPr>
            <a:xfrm>
              <a:off x="1331461" y="3034832"/>
              <a:ext cx="36790" cy="1443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>
              <a:stCxn id="14" idx="3"/>
              <a:endCxn id="12" idx="6"/>
            </p:cNvCxnSpPr>
            <p:nvPr/>
          </p:nvCxnSpPr>
          <p:spPr>
            <a:xfrm flipH="1" flipV="1">
              <a:off x="1350583" y="2988667"/>
              <a:ext cx="114129" cy="3742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>
              <a:stCxn id="14" idx="4"/>
              <a:endCxn id="13" idx="7"/>
            </p:cNvCxnSpPr>
            <p:nvPr/>
          </p:nvCxnSpPr>
          <p:spPr>
            <a:xfrm flipH="1">
              <a:off x="1509773" y="3049193"/>
              <a:ext cx="10719" cy="13003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>
              <a:stCxn id="14" idx="5"/>
              <a:endCxn id="15" idx="1"/>
            </p:cNvCxnSpPr>
            <p:nvPr/>
          </p:nvCxnSpPr>
          <p:spPr>
            <a:xfrm>
              <a:off x="1576271" y="3026089"/>
              <a:ext cx="71678" cy="957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ZoneTexte 19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DATAVERSE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Espace réservé du contenu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95324"/>
            <a:ext cx="3834797" cy="13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59" y="267494"/>
            <a:ext cx="5435905" cy="417597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309825" y="565761"/>
            <a:ext cx="2614103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LE PORTAIL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9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1299196" y="3072735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RETOUR SUR LA FAIRISATION</a:t>
            </a:r>
            <a:endParaRPr lang="fr-FR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299196" y="356749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7584" y="2136631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_02</a:t>
            </a:r>
            <a:endParaRPr lang="fr-FR" sz="6000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oogle Shape;342;p40"/>
          <p:cNvGrpSpPr/>
          <p:nvPr/>
        </p:nvGrpSpPr>
        <p:grpSpPr>
          <a:xfrm>
            <a:off x="902944" y="3216445"/>
            <a:ext cx="346528" cy="304699"/>
            <a:chOff x="1928175" y="312600"/>
            <a:chExt cx="425000" cy="373700"/>
          </a:xfrm>
          <a:solidFill>
            <a:schemeClr val="bg1"/>
          </a:solidFill>
        </p:grpSpPr>
        <p:sp>
          <p:nvSpPr>
            <p:cNvPr id="6" name="Google Shape;343;p4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4;p4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49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/>
          <p:cNvGrpSpPr/>
          <p:nvPr/>
        </p:nvGrpSpPr>
        <p:grpSpPr>
          <a:xfrm>
            <a:off x="1307215" y="1579101"/>
            <a:ext cx="6556085" cy="628897"/>
            <a:chOff x="291938" y="2303116"/>
            <a:chExt cx="11655262" cy="1118039"/>
          </a:xfrm>
        </p:grpSpPr>
        <p:grpSp>
          <p:nvGrpSpPr>
            <p:cNvPr id="55" name="Groupe 54"/>
            <p:cNvGrpSpPr/>
            <p:nvPr/>
          </p:nvGrpSpPr>
          <p:grpSpPr>
            <a:xfrm>
              <a:off x="291938" y="2303116"/>
              <a:ext cx="11655262" cy="1118039"/>
              <a:chOff x="291938" y="2528136"/>
              <a:chExt cx="11655262" cy="1118039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291938" y="2528136"/>
                <a:ext cx="1283508" cy="929207"/>
                <a:chOff x="291938" y="2625672"/>
                <a:chExt cx="1283508" cy="929207"/>
              </a:xfrm>
            </p:grpSpPr>
            <p:grpSp>
              <p:nvGrpSpPr>
                <p:cNvPr id="60" name="Groupe 59"/>
                <p:cNvGrpSpPr/>
                <p:nvPr/>
              </p:nvGrpSpPr>
              <p:grpSpPr>
                <a:xfrm>
                  <a:off x="291938" y="2625672"/>
                  <a:ext cx="1283508" cy="841254"/>
                  <a:chOff x="720126" y="2625672"/>
                  <a:chExt cx="1283508" cy="841254"/>
                </a:xfrm>
              </p:grpSpPr>
              <p:pic>
                <p:nvPicPr>
                  <p:cNvPr id="64" name="Image 6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38550" r="77979"/>
                  <a:stretch/>
                </p:blipFill>
                <p:spPr>
                  <a:xfrm>
                    <a:off x="720126" y="2693105"/>
                    <a:ext cx="646903" cy="612655"/>
                  </a:xfrm>
                  <a:prstGeom prst="rect">
                    <a:avLst/>
                  </a:prstGeom>
                </p:spPr>
              </p:pic>
              <p:sp>
                <p:nvSpPr>
                  <p:cNvPr id="80" name="Rectangle 79"/>
                  <p:cNvSpPr/>
                  <p:nvPr/>
                </p:nvSpPr>
                <p:spPr>
                  <a:xfrm>
                    <a:off x="1330514" y="2625672"/>
                    <a:ext cx="673120" cy="8412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475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</a:t>
                    </a:r>
                  </a:p>
                </p:txBody>
              </p: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292393" y="3314986"/>
                  <a:ext cx="1208597" cy="239893"/>
                  <a:chOff x="184394" y="3305760"/>
                  <a:chExt cx="1397955" cy="265281"/>
                </a:xfrm>
              </p:grpSpPr>
              <p:pic>
                <p:nvPicPr>
                  <p:cNvPr id="62" name="Image 6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84394" y="3305760"/>
                    <a:ext cx="1397955" cy="26528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63" name="Rectangle 62"/>
                  <p:cNvSpPr/>
                  <p:nvPr/>
                </p:nvSpPr>
                <p:spPr>
                  <a:xfrm>
                    <a:off x="1417435" y="3332854"/>
                    <a:ext cx="163496" cy="211687"/>
                  </a:xfrm>
                  <a:prstGeom prst="rect">
                    <a:avLst/>
                  </a:prstGeom>
                  <a:pattFill prst="wdUpDiag">
                    <a:fgClr>
                      <a:srgbClr val="4CAF5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</p:grpSp>
          </p:grpSp>
          <p:sp>
            <p:nvSpPr>
              <p:cNvPr id="59" name="Rectangle 58"/>
              <p:cNvSpPr/>
              <p:nvPr/>
            </p:nvSpPr>
            <p:spPr>
              <a:xfrm>
                <a:off x="1547358" y="2866474"/>
                <a:ext cx="10399842" cy="779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25" dirty="0"/>
                  <a:t>     Présent : DOI ; Métadonnées indiquant l’identifiant ; entrepôt permettant la recherche</a:t>
                </a:r>
                <a:r>
                  <a:rPr lang="fr-FR" sz="1125" b="1" dirty="0"/>
                  <a:t> </a:t>
                </a:r>
                <a:endParaRPr lang="fr-FR" sz="1125" dirty="0"/>
              </a:p>
              <a:p>
                <a:r>
                  <a:rPr lang="fr-FR" sz="1125" dirty="0"/>
                  <a:t>     Utilisateur : </a:t>
                </a:r>
                <a:r>
                  <a:rPr lang="fr-FR" sz="1125" dirty="0">
                    <a:solidFill>
                      <a:srgbClr val="4CAF50"/>
                    </a:solidFill>
                  </a:rPr>
                  <a:t>Métadonnées riches en utilisant des vocabulaires</a:t>
                </a: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1657350" y="3053224"/>
              <a:ext cx="180000" cy="180000"/>
            </a:xfrm>
            <a:prstGeom prst="rect">
              <a:avLst/>
            </a:prstGeom>
            <a:pattFill prst="wdUpDiag">
              <a:fgClr>
                <a:srgbClr val="4CAF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657350" y="2748374"/>
              <a:ext cx="180000" cy="1800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5597371" y="1269802"/>
            <a:ext cx="2327060" cy="509860"/>
            <a:chOff x="7918881" y="1651942"/>
            <a:chExt cx="4136995" cy="906417"/>
          </a:xfrm>
        </p:grpSpPr>
        <p:pic>
          <p:nvPicPr>
            <p:cNvPr id="85" name="Image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8881" y="1651942"/>
              <a:ext cx="1183596" cy="727066"/>
            </a:xfrm>
            <a:prstGeom prst="rect">
              <a:avLst/>
            </a:prstGeom>
          </p:spPr>
        </p:pic>
        <p:sp>
          <p:nvSpPr>
            <p:cNvPr id="86" name="ZoneTexte 85"/>
            <p:cNvSpPr txBox="1"/>
            <p:nvPr/>
          </p:nvSpPr>
          <p:spPr>
            <a:xfrm>
              <a:off x="9058086" y="1747538"/>
              <a:ext cx="2997790" cy="81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fr-FR" sz="788" dirty="0"/>
                <a:t>Estimation réalisée avec le</a:t>
              </a:r>
              <a:br>
                <a:rPr lang="fr-FR" sz="788" dirty="0"/>
              </a:br>
              <a:r>
                <a:rPr lang="fr-FR" sz="788" b="1" dirty="0">
                  <a:hlinkClick r:id="rId5"/>
                </a:rPr>
                <a:t>FAIR self-</a:t>
              </a:r>
              <a:r>
                <a:rPr lang="fr-FR" sz="788" b="1" dirty="0" err="1">
                  <a:hlinkClick r:id="rId5"/>
                </a:rPr>
                <a:t>assessment</a:t>
              </a:r>
              <a:r>
                <a:rPr lang="fr-FR" sz="788" b="1" dirty="0">
                  <a:hlinkClick r:id="rId5"/>
                </a:rPr>
                <a:t> </a:t>
              </a:r>
              <a:r>
                <a:rPr lang="fr-FR" sz="788" b="1" dirty="0" err="1">
                  <a:hlinkClick r:id="rId5"/>
                </a:rPr>
                <a:t>tool</a:t>
              </a:r>
              <a:r>
                <a:rPr lang="fr-FR" sz="788" b="1" dirty="0">
                  <a:hlinkClick r:id="rId5"/>
                </a:rPr>
                <a:t> </a:t>
              </a:r>
              <a:r>
                <a:rPr lang="fr-FR" sz="788" dirty="0"/>
                <a:t>de l’ARDC</a:t>
              </a:r>
              <a:br>
                <a:rPr lang="fr-FR" sz="788" dirty="0"/>
              </a:br>
              <a:endParaRPr lang="fr-FR" sz="788" dirty="0"/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1309825" y="565761"/>
            <a:ext cx="676875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F9D20"/>
                </a:solidFill>
                <a:latin typeface="Arial" pitchFamily="34" charset="0"/>
                <a:cs typeface="Arial" pitchFamily="34" charset="0"/>
              </a:rPr>
              <a:t>DATA INRA : ENTREPÔT FAIR</a:t>
            </a:r>
            <a:endParaRPr lang="fr-FR" sz="2800" b="1" dirty="0">
              <a:solidFill>
                <a:srgbClr val="6F9D2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3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8A7E7A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3753</TotalTime>
  <Words>496</Words>
  <Application>Microsoft Office PowerPoint</Application>
  <PresentationFormat>Affichage à l'écran (16:9)</PresentationFormat>
  <Paragraphs>109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Alef</vt:lpstr>
      <vt:lpstr>Argentum Sans</vt:lpstr>
      <vt:lpstr>Argentum Sans Medium</vt:lpstr>
      <vt:lpstr>Arial</vt:lpstr>
      <vt:lpstr>Brush Script MT</vt:lpstr>
      <vt:lpstr>Calibri</vt:lpstr>
      <vt:lpstr>Calibri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Maison</dc:creator>
  <cp:lastModifiedBy>Dimitri Szabo</cp:lastModifiedBy>
  <cp:revision>64</cp:revision>
  <dcterms:created xsi:type="dcterms:W3CDTF">2013-02-12T09:22:20Z</dcterms:created>
  <dcterms:modified xsi:type="dcterms:W3CDTF">2019-11-19T05:37:57Z</dcterms:modified>
</cp:coreProperties>
</file>